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4"/>
  </p:sldMasterIdLst>
  <p:notesMasterIdLst>
    <p:notesMasterId r:id="rId35"/>
  </p:notesMasterIdLst>
  <p:sldIdLst>
    <p:sldId id="256" r:id="rId5"/>
    <p:sldId id="283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8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86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5" r:id="rId34"/>
  </p:sldIdLst>
  <p:sldSz cx="12192000" cy="6858000"/>
  <p:notesSz cx="6858000" cy="9144000"/>
  <p:defaultTextStyle>
    <a:defPPr>
      <a:defRPr lang="nb-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C7E7"/>
    <a:srgbClr val="CE5C43"/>
    <a:srgbClr val="00ADD0"/>
    <a:srgbClr val="FDC82F"/>
    <a:srgbClr val="FF76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259D31-0C4B-CEBF-62E8-F6B1A1ACD01B}" v="1" dt="2024-03-11T13:38:50.6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5185" autoAdjust="0"/>
  </p:normalViewPr>
  <p:slideViewPr>
    <p:cSldViewPr snapToGrid="0">
      <p:cViewPr>
        <p:scale>
          <a:sx n="60" d="100"/>
          <a:sy n="60" d="100"/>
        </p:scale>
        <p:origin x="126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ander Florez" userId="S::alexander.florez@nrc.no::a3fcb813-010c-4fab-971e-2e8ea57885c2" providerId="AD" clId="Web-{9CF525EC-D915-8BE2-0A4F-D39C872499A4}"/>
    <pc:docChg chg="modSld">
      <pc:chgData name="Alexander Florez" userId="S::alexander.florez@nrc.no::a3fcb813-010c-4fab-971e-2e8ea57885c2" providerId="AD" clId="Web-{9CF525EC-D915-8BE2-0A4F-D39C872499A4}" dt="2023-09-15T15:01:17.857" v="10"/>
      <pc:docMkLst>
        <pc:docMk/>
      </pc:docMkLst>
      <pc:sldChg chg="addSp modSp">
        <pc:chgData name="Alexander Florez" userId="S::alexander.florez@nrc.no::a3fcb813-010c-4fab-971e-2e8ea57885c2" providerId="AD" clId="Web-{9CF525EC-D915-8BE2-0A4F-D39C872499A4}" dt="2023-09-15T15:00:15.793" v="7" actId="20577"/>
        <pc:sldMkLst>
          <pc:docMk/>
          <pc:sldMk cId="3156338168" sldId="281"/>
        </pc:sldMkLst>
        <pc:spChg chg="add mod">
          <ac:chgData name="Alexander Florez" userId="S::alexander.florez@nrc.no::a3fcb813-010c-4fab-971e-2e8ea57885c2" providerId="AD" clId="Web-{9CF525EC-D915-8BE2-0A4F-D39C872499A4}" dt="2023-09-15T15:00:15.793" v="7" actId="20577"/>
          <ac:spMkLst>
            <pc:docMk/>
            <pc:sldMk cId="3156338168" sldId="281"/>
            <ac:spMk id="5" creationId="{43847F20-5178-EC83-DD34-7ACD7773BDAC}"/>
          </ac:spMkLst>
        </pc:spChg>
      </pc:sldChg>
      <pc:sldChg chg="delSp modSp">
        <pc:chgData name="Alexander Florez" userId="S::alexander.florez@nrc.no::a3fcb813-010c-4fab-971e-2e8ea57885c2" providerId="AD" clId="Web-{9CF525EC-D915-8BE2-0A4F-D39C872499A4}" dt="2023-09-15T15:01:17.857" v="10"/>
        <pc:sldMkLst>
          <pc:docMk/>
          <pc:sldMk cId="267363811" sldId="286"/>
        </pc:sldMkLst>
        <pc:spChg chg="del mod">
          <ac:chgData name="Alexander Florez" userId="S::alexander.florez@nrc.no::a3fcb813-010c-4fab-971e-2e8ea57885c2" providerId="AD" clId="Web-{9CF525EC-D915-8BE2-0A4F-D39C872499A4}" dt="2023-09-15T15:01:14.685" v="9"/>
          <ac:spMkLst>
            <pc:docMk/>
            <pc:sldMk cId="267363811" sldId="286"/>
            <ac:spMk id="2" creationId="{DA2CB06B-3953-9C57-86FF-4CABF4163E95}"/>
          </ac:spMkLst>
        </pc:spChg>
        <pc:spChg chg="del">
          <ac:chgData name="Alexander Florez" userId="S::alexander.florez@nrc.no::a3fcb813-010c-4fab-971e-2e8ea57885c2" providerId="AD" clId="Web-{9CF525EC-D915-8BE2-0A4F-D39C872499A4}" dt="2023-09-15T15:01:17.857" v="10"/>
          <ac:spMkLst>
            <pc:docMk/>
            <pc:sldMk cId="267363811" sldId="286"/>
            <ac:spMk id="3" creationId="{5FCFDB57-3887-88DC-36A6-88BC603A77D1}"/>
          </ac:spMkLst>
        </pc:spChg>
      </pc:sldChg>
    </pc:docChg>
  </pc:docChgLst>
  <pc:docChgLst>
    <pc:chgData name="Lina Gutierrez" userId="S::lina.gutierrez@nrc.no::ed4cb5af-6a87-4b9a-9661-c6f4c5c857b0" providerId="AD" clId="Web-{5B12509D-6C3B-A482-88C6-D0D3F7A770C1}"/>
    <pc:docChg chg="modSld">
      <pc:chgData name="Lina Gutierrez" userId="S::lina.gutierrez@nrc.no::ed4cb5af-6a87-4b9a-9661-c6f4c5c857b0" providerId="AD" clId="Web-{5B12509D-6C3B-A482-88C6-D0D3F7A770C1}" dt="2023-09-14T22:00:53.896" v="1"/>
      <pc:docMkLst>
        <pc:docMk/>
      </pc:docMkLst>
      <pc:sldChg chg="delSp">
        <pc:chgData name="Lina Gutierrez" userId="S::lina.gutierrez@nrc.no::ed4cb5af-6a87-4b9a-9661-c6f4c5c857b0" providerId="AD" clId="Web-{5B12509D-6C3B-A482-88C6-D0D3F7A770C1}" dt="2023-09-14T22:00:53.896" v="1"/>
        <pc:sldMkLst>
          <pc:docMk/>
          <pc:sldMk cId="2921451743" sldId="282"/>
        </pc:sldMkLst>
        <pc:spChg chg="del">
          <ac:chgData name="Lina Gutierrez" userId="S::lina.gutierrez@nrc.no::ed4cb5af-6a87-4b9a-9661-c6f4c5c857b0" providerId="AD" clId="Web-{5B12509D-6C3B-A482-88C6-D0D3F7A770C1}" dt="2023-09-14T22:00:53.896" v="1"/>
          <ac:spMkLst>
            <pc:docMk/>
            <pc:sldMk cId="2921451743" sldId="282"/>
            <ac:spMk id="2" creationId="{00000000-0000-0000-0000-000000000000}"/>
          </ac:spMkLst>
        </pc:spChg>
        <pc:spChg chg="del">
          <ac:chgData name="Lina Gutierrez" userId="S::lina.gutierrez@nrc.no::ed4cb5af-6a87-4b9a-9661-c6f4c5c857b0" providerId="AD" clId="Web-{5B12509D-6C3B-A482-88C6-D0D3F7A770C1}" dt="2023-09-14T22:00:49.583" v="0"/>
          <ac:spMkLst>
            <pc:docMk/>
            <pc:sldMk cId="2921451743" sldId="282"/>
            <ac:spMk id="3" creationId="{00000000-0000-0000-0000-000000000000}"/>
          </ac:spMkLst>
        </pc:spChg>
      </pc:sldChg>
    </pc:docChg>
  </pc:docChgLst>
  <pc:docChgLst>
    <pc:chgData name="Alexandra Ortiz" userId="S::alexandra.ortiz@nrc.no::32bd904a-786e-4c25-9ab4-077bfd4b670f" providerId="AD" clId="Web-{CB5ACABE-64C0-681D-E0D0-B96542084238}"/>
    <pc:docChg chg="modSld sldOrd">
      <pc:chgData name="Alexandra Ortiz" userId="S::alexandra.ortiz@nrc.no::32bd904a-786e-4c25-9ab4-077bfd4b670f" providerId="AD" clId="Web-{CB5ACABE-64C0-681D-E0D0-B96542084238}" dt="2023-10-19T20:38:27.848" v="2" actId="1076"/>
      <pc:docMkLst>
        <pc:docMk/>
      </pc:docMkLst>
      <pc:sldChg chg="ord">
        <pc:chgData name="Alexandra Ortiz" userId="S::alexandra.ortiz@nrc.no::32bd904a-786e-4c25-9ab4-077bfd4b670f" providerId="AD" clId="Web-{CB5ACABE-64C0-681D-E0D0-B96542084238}" dt="2023-10-19T20:30:56.585" v="1"/>
        <pc:sldMkLst>
          <pc:docMk/>
          <pc:sldMk cId="820423838" sldId="260"/>
        </pc:sldMkLst>
      </pc:sldChg>
      <pc:sldChg chg="modSp">
        <pc:chgData name="Alexandra Ortiz" userId="S::alexandra.ortiz@nrc.no::32bd904a-786e-4c25-9ab4-077bfd4b670f" providerId="AD" clId="Web-{CB5ACABE-64C0-681D-E0D0-B96542084238}" dt="2023-10-19T20:38:27.848" v="2" actId="1076"/>
        <pc:sldMkLst>
          <pc:docMk/>
          <pc:sldMk cId="3164634501" sldId="284"/>
        </pc:sldMkLst>
        <pc:spChg chg="mod">
          <ac:chgData name="Alexandra Ortiz" userId="S::alexandra.ortiz@nrc.no::32bd904a-786e-4c25-9ab4-077bfd4b670f" providerId="AD" clId="Web-{CB5ACABE-64C0-681D-E0D0-B96542084238}" dt="2023-10-19T20:38:27.848" v="2" actId="1076"/>
          <ac:spMkLst>
            <pc:docMk/>
            <pc:sldMk cId="3164634501" sldId="284"/>
            <ac:spMk id="2" creationId="{6B38E29A-66D8-0F82-746E-8CF3DFD0BA99}"/>
          </ac:spMkLst>
        </pc:spChg>
      </pc:sldChg>
    </pc:docChg>
  </pc:docChgLst>
  <pc:docChgLst>
    <pc:chgData name="Lina Gutierrez" userId="S::lina.gutierrez@nrc.no::ed4cb5af-6a87-4b9a-9661-c6f4c5c857b0" providerId="AD" clId="Web-{EA259D31-0C4B-CEBF-62E8-F6B1A1ACD01B}"/>
    <pc:docChg chg="modSld">
      <pc:chgData name="Lina Gutierrez" userId="S::lina.gutierrez@nrc.no::ed4cb5af-6a87-4b9a-9661-c6f4c5c857b0" providerId="AD" clId="Web-{EA259D31-0C4B-CEBF-62E8-F6B1A1ACD01B}" dt="2024-03-11T13:38:50.654" v="0" actId="20577"/>
      <pc:docMkLst>
        <pc:docMk/>
      </pc:docMkLst>
      <pc:sldChg chg="modSp">
        <pc:chgData name="Lina Gutierrez" userId="S::lina.gutierrez@nrc.no::ed4cb5af-6a87-4b9a-9661-c6f4c5c857b0" providerId="AD" clId="Web-{EA259D31-0C4B-CEBF-62E8-F6B1A1ACD01B}" dt="2024-03-11T13:38:50.654" v="0" actId="20577"/>
        <pc:sldMkLst>
          <pc:docMk/>
          <pc:sldMk cId="171303052" sldId="256"/>
        </pc:sldMkLst>
        <pc:spChg chg="mod">
          <ac:chgData name="Lina Gutierrez" userId="S::lina.gutierrez@nrc.no::ed4cb5af-6a87-4b9a-9661-c6f4c5c857b0" providerId="AD" clId="Web-{EA259D31-0C4B-CEBF-62E8-F6B1A1ACD01B}" dt="2024-03-11T13:38:50.654" v="0" actId="20577"/>
          <ac:spMkLst>
            <pc:docMk/>
            <pc:sldMk cId="171303052" sldId="256"/>
            <ac:spMk id="2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A87AAE-5641-447F-8FCF-60B7AE02FB9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02C23E86-E49A-4423-8EAB-350E29F3D184}">
      <dgm:prSet/>
      <dgm:spPr/>
      <dgm:t>
        <a:bodyPr/>
        <a:lstStyle/>
        <a:p>
          <a:r>
            <a:rPr lang="es-CO" dirty="0">
              <a:latin typeface="+mn-lt"/>
            </a:rPr>
            <a:t>Ingresar al módulo “Carrera y rendimiento”, completar sus objetivos de desempeño y desarrollo.</a:t>
          </a:r>
          <a:endParaRPr lang="en-US" dirty="0">
            <a:latin typeface="+mn-lt"/>
          </a:endParaRPr>
        </a:p>
      </dgm:t>
    </dgm:pt>
    <dgm:pt modelId="{EBA5AB02-0045-4D4A-BC11-D9200EEFE807}" type="parTrans" cxnId="{728A88DB-D408-4261-978D-196728E51C69}">
      <dgm:prSet/>
      <dgm:spPr/>
      <dgm:t>
        <a:bodyPr/>
        <a:lstStyle/>
        <a:p>
          <a:endParaRPr lang="en-US"/>
        </a:p>
      </dgm:t>
    </dgm:pt>
    <dgm:pt modelId="{20CBBAFF-B49C-4133-BB40-1030A7D79869}" type="sibTrans" cxnId="{728A88DB-D408-4261-978D-196728E51C69}">
      <dgm:prSet/>
      <dgm:spPr/>
      <dgm:t>
        <a:bodyPr/>
        <a:lstStyle/>
        <a:p>
          <a:endParaRPr lang="en-US"/>
        </a:p>
      </dgm:t>
    </dgm:pt>
    <dgm:pt modelId="{1B66DE81-E4D3-4E7B-B40E-A83E71AFB24D}">
      <dgm:prSet/>
      <dgm:spPr/>
      <dgm:t>
        <a:bodyPr/>
        <a:lstStyle/>
        <a:p>
          <a:r>
            <a:rPr lang="es-CO" dirty="0">
              <a:latin typeface="+mn-lt"/>
            </a:rPr>
            <a:t>Descripción de cargo del empleado</a:t>
          </a:r>
          <a:r>
            <a:rPr lang="es-CO" dirty="0">
              <a:latin typeface="Franklin Gothic Book" panose="020B0503020102020204" pitchFamily="34" charset="0"/>
            </a:rPr>
            <a:t>.</a:t>
          </a:r>
          <a:endParaRPr lang="en-US" dirty="0">
            <a:latin typeface="Franklin Gothic Book" panose="020B0503020102020204" pitchFamily="34" charset="0"/>
          </a:endParaRPr>
        </a:p>
      </dgm:t>
    </dgm:pt>
    <dgm:pt modelId="{833A2FAB-4C52-4A72-B733-7CA49095F7D2}" type="parTrans" cxnId="{F0222F2B-1E3E-4EFE-8BF9-FDDE2B57BC09}">
      <dgm:prSet/>
      <dgm:spPr/>
      <dgm:t>
        <a:bodyPr/>
        <a:lstStyle/>
        <a:p>
          <a:endParaRPr lang="en-US"/>
        </a:p>
      </dgm:t>
    </dgm:pt>
    <dgm:pt modelId="{88F5111B-2F9C-4CF5-BAA4-42C6EDBA5B0E}" type="sibTrans" cxnId="{F0222F2B-1E3E-4EFE-8BF9-FDDE2B57BC09}">
      <dgm:prSet/>
      <dgm:spPr/>
      <dgm:t>
        <a:bodyPr/>
        <a:lstStyle/>
        <a:p>
          <a:endParaRPr lang="en-US"/>
        </a:p>
      </dgm:t>
    </dgm:pt>
    <dgm:pt modelId="{CAEF52C8-81BB-4CF7-92A3-E812932023AA}">
      <dgm:prSet/>
      <dgm:spPr/>
      <dgm:t>
        <a:bodyPr/>
        <a:lstStyle/>
        <a:p>
          <a:r>
            <a:rPr lang="es-CO" dirty="0">
              <a:latin typeface="+mn-lt"/>
            </a:rPr>
            <a:t>Estrategia y plan de acción de la unidad</a:t>
          </a:r>
          <a:r>
            <a:rPr lang="es-CO" dirty="0">
              <a:latin typeface="Franklin Gothic Book" panose="020B0503020102020204" pitchFamily="34" charset="0"/>
            </a:rPr>
            <a:t>.</a:t>
          </a:r>
          <a:endParaRPr lang="en-US" dirty="0">
            <a:latin typeface="Franklin Gothic Book" panose="020B0503020102020204" pitchFamily="34" charset="0"/>
          </a:endParaRPr>
        </a:p>
      </dgm:t>
    </dgm:pt>
    <dgm:pt modelId="{8F8B6CDA-5E7B-46BE-889B-C3FDBBE3B92B}" type="parTrans" cxnId="{4E85F21E-4D75-4E29-8DC0-B08B27CBB896}">
      <dgm:prSet/>
      <dgm:spPr/>
      <dgm:t>
        <a:bodyPr/>
        <a:lstStyle/>
        <a:p>
          <a:endParaRPr lang="en-US"/>
        </a:p>
      </dgm:t>
    </dgm:pt>
    <dgm:pt modelId="{FA5008F4-A8FE-4984-A120-DDAF39F7FDF9}" type="sibTrans" cxnId="{4E85F21E-4D75-4E29-8DC0-B08B27CBB896}">
      <dgm:prSet/>
      <dgm:spPr/>
      <dgm:t>
        <a:bodyPr/>
        <a:lstStyle/>
        <a:p>
          <a:endParaRPr lang="en-US"/>
        </a:p>
      </dgm:t>
    </dgm:pt>
    <dgm:pt modelId="{9F1CDE27-5576-412E-940C-CDB99DF16D1A}">
      <dgm:prSet/>
      <dgm:spPr/>
      <dgm:t>
        <a:bodyPr/>
        <a:lstStyle/>
        <a:p>
          <a:r>
            <a:rPr lang="es-CO" dirty="0">
              <a:latin typeface="+mn-lt"/>
            </a:rPr>
            <a:t>Marco de competencias NRC.</a:t>
          </a:r>
          <a:endParaRPr lang="en-US" dirty="0">
            <a:latin typeface="+mn-lt"/>
          </a:endParaRPr>
        </a:p>
      </dgm:t>
    </dgm:pt>
    <dgm:pt modelId="{93383E7B-DAEB-41C5-9016-16C4A81BC066}" type="parTrans" cxnId="{78BDA7BE-603F-4805-9295-2EFC2A6B9677}">
      <dgm:prSet/>
      <dgm:spPr/>
      <dgm:t>
        <a:bodyPr/>
        <a:lstStyle/>
        <a:p>
          <a:endParaRPr lang="en-US"/>
        </a:p>
      </dgm:t>
    </dgm:pt>
    <dgm:pt modelId="{CDD93603-E706-434F-9397-CC281633D0A2}" type="sibTrans" cxnId="{78BDA7BE-603F-4805-9295-2EFC2A6B9677}">
      <dgm:prSet/>
      <dgm:spPr/>
      <dgm:t>
        <a:bodyPr/>
        <a:lstStyle/>
        <a:p>
          <a:endParaRPr lang="en-US"/>
        </a:p>
      </dgm:t>
    </dgm:pt>
    <dgm:pt modelId="{4EF99E25-24B3-4CDF-B7D8-A7CBB58E8848}">
      <dgm:prSet/>
      <dgm:spPr/>
      <dgm:t>
        <a:bodyPr/>
        <a:lstStyle/>
        <a:p>
          <a:r>
            <a:rPr lang="es-CO" dirty="0">
              <a:latin typeface="+mn-lt"/>
            </a:rPr>
            <a:t>Modelo GROW.</a:t>
          </a:r>
          <a:endParaRPr lang="en-US" dirty="0">
            <a:latin typeface="+mn-lt"/>
          </a:endParaRPr>
        </a:p>
      </dgm:t>
    </dgm:pt>
    <dgm:pt modelId="{876EED2F-7E4D-436A-9EEC-00EDC08EAFDA}" type="parTrans" cxnId="{79373895-4132-4172-9FC3-6E581A356EEE}">
      <dgm:prSet/>
      <dgm:spPr/>
      <dgm:t>
        <a:bodyPr/>
        <a:lstStyle/>
        <a:p>
          <a:endParaRPr lang="en-US"/>
        </a:p>
      </dgm:t>
    </dgm:pt>
    <dgm:pt modelId="{D52C38F4-2CBE-4304-B5E2-2FD37EC38340}" type="sibTrans" cxnId="{79373895-4132-4172-9FC3-6E581A356EEE}">
      <dgm:prSet/>
      <dgm:spPr/>
      <dgm:t>
        <a:bodyPr/>
        <a:lstStyle/>
        <a:p>
          <a:endParaRPr lang="en-US"/>
        </a:p>
      </dgm:t>
    </dgm:pt>
    <dgm:pt modelId="{D3068B60-08DD-4721-A82F-619F574AEB38}" type="pres">
      <dgm:prSet presAssocID="{4CA87AAE-5641-447F-8FCF-60B7AE02FB99}" presName="linear" presStyleCnt="0">
        <dgm:presLayoutVars>
          <dgm:animLvl val="lvl"/>
          <dgm:resizeHandles val="exact"/>
        </dgm:presLayoutVars>
      </dgm:prSet>
      <dgm:spPr/>
    </dgm:pt>
    <dgm:pt modelId="{EC1E35E0-63EC-407C-8A7C-94A9A097E035}" type="pres">
      <dgm:prSet presAssocID="{02C23E86-E49A-4423-8EAB-350E29F3D184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ED6E4CAF-C88D-4FCB-B48F-AB88831C97C7}" type="pres">
      <dgm:prSet presAssocID="{20CBBAFF-B49C-4133-BB40-1030A7D79869}" presName="spacer" presStyleCnt="0"/>
      <dgm:spPr/>
    </dgm:pt>
    <dgm:pt modelId="{5F7B5AD0-4DE7-40B0-A006-AA18FC3AFDA1}" type="pres">
      <dgm:prSet presAssocID="{1B66DE81-E4D3-4E7B-B40E-A83E71AFB24D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556C583F-8376-489F-B923-8C43E96B589A}" type="pres">
      <dgm:prSet presAssocID="{88F5111B-2F9C-4CF5-BAA4-42C6EDBA5B0E}" presName="spacer" presStyleCnt="0"/>
      <dgm:spPr/>
    </dgm:pt>
    <dgm:pt modelId="{7B9C0531-88EA-45D4-9FBE-EA48166789CB}" type="pres">
      <dgm:prSet presAssocID="{CAEF52C8-81BB-4CF7-92A3-E812932023AA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75144FEC-7168-43A0-AFED-1E85C2E51390}" type="pres">
      <dgm:prSet presAssocID="{FA5008F4-A8FE-4984-A120-DDAF39F7FDF9}" presName="spacer" presStyleCnt="0"/>
      <dgm:spPr/>
    </dgm:pt>
    <dgm:pt modelId="{1DE85EAA-1FE9-42C3-9DAA-1DFE894A0510}" type="pres">
      <dgm:prSet presAssocID="{9F1CDE27-5576-412E-940C-CDB99DF16D1A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E1E68BCA-A3F1-446F-8513-A80533FEA6FA}" type="pres">
      <dgm:prSet presAssocID="{CDD93603-E706-434F-9397-CC281633D0A2}" presName="spacer" presStyleCnt="0"/>
      <dgm:spPr/>
    </dgm:pt>
    <dgm:pt modelId="{8BCF4E14-E7EB-4637-8CAD-6578EF3F520E}" type="pres">
      <dgm:prSet presAssocID="{4EF99E25-24B3-4CDF-B7D8-A7CBB58E8848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4E85F21E-4D75-4E29-8DC0-B08B27CBB896}" srcId="{4CA87AAE-5641-447F-8FCF-60B7AE02FB99}" destId="{CAEF52C8-81BB-4CF7-92A3-E812932023AA}" srcOrd="2" destOrd="0" parTransId="{8F8B6CDA-5E7B-46BE-889B-C3FDBBE3B92B}" sibTransId="{FA5008F4-A8FE-4984-A120-DDAF39F7FDF9}"/>
    <dgm:cxn modelId="{F0222F2B-1E3E-4EFE-8BF9-FDDE2B57BC09}" srcId="{4CA87AAE-5641-447F-8FCF-60B7AE02FB99}" destId="{1B66DE81-E4D3-4E7B-B40E-A83E71AFB24D}" srcOrd="1" destOrd="0" parTransId="{833A2FAB-4C52-4A72-B733-7CA49095F7D2}" sibTransId="{88F5111B-2F9C-4CF5-BAA4-42C6EDBA5B0E}"/>
    <dgm:cxn modelId="{8E9F875B-7529-4104-A74E-F9E9D3987F28}" type="presOf" srcId="{4EF99E25-24B3-4CDF-B7D8-A7CBB58E8848}" destId="{8BCF4E14-E7EB-4637-8CAD-6578EF3F520E}" srcOrd="0" destOrd="0" presId="urn:microsoft.com/office/officeart/2005/8/layout/vList2"/>
    <dgm:cxn modelId="{B079DE5C-22FF-4249-BD91-95D88A2DCF0F}" type="presOf" srcId="{1B66DE81-E4D3-4E7B-B40E-A83E71AFB24D}" destId="{5F7B5AD0-4DE7-40B0-A006-AA18FC3AFDA1}" srcOrd="0" destOrd="0" presId="urn:microsoft.com/office/officeart/2005/8/layout/vList2"/>
    <dgm:cxn modelId="{17C1A263-0491-428E-A302-5D0D245DFB23}" type="presOf" srcId="{4CA87AAE-5641-447F-8FCF-60B7AE02FB99}" destId="{D3068B60-08DD-4721-A82F-619F574AEB38}" srcOrd="0" destOrd="0" presId="urn:microsoft.com/office/officeart/2005/8/layout/vList2"/>
    <dgm:cxn modelId="{C0B7C564-9AE4-4F5D-8327-222649432AEC}" type="presOf" srcId="{CAEF52C8-81BB-4CF7-92A3-E812932023AA}" destId="{7B9C0531-88EA-45D4-9FBE-EA48166789CB}" srcOrd="0" destOrd="0" presId="urn:microsoft.com/office/officeart/2005/8/layout/vList2"/>
    <dgm:cxn modelId="{79373895-4132-4172-9FC3-6E581A356EEE}" srcId="{4CA87AAE-5641-447F-8FCF-60B7AE02FB99}" destId="{4EF99E25-24B3-4CDF-B7D8-A7CBB58E8848}" srcOrd="4" destOrd="0" parTransId="{876EED2F-7E4D-436A-9EEC-00EDC08EAFDA}" sibTransId="{D52C38F4-2CBE-4304-B5E2-2FD37EC38340}"/>
    <dgm:cxn modelId="{527F92AD-EF97-4E30-BF0C-5EF67F8C9B38}" type="presOf" srcId="{02C23E86-E49A-4423-8EAB-350E29F3D184}" destId="{EC1E35E0-63EC-407C-8A7C-94A9A097E035}" srcOrd="0" destOrd="0" presId="urn:microsoft.com/office/officeart/2005/8/layout/vList2"/>
    <dgm:cxn modelId="{78BDA7BE-603F-4805-9295-2EFC2A6B9677}" srcId="{4CA87AAE-5641-447F-8FCF-60B7AE02FB99}" destId="{9F1CDE27-5576-412E-940C-CDB99DF16D1A}" srcOrd="3" destOrd="0" parTransId="{93383E7B-DAEB-41C5-9016-16C4A81BC066}" sibTransId="{CDD93603-E706-434F-9397-CC281633D0A2}"/>
    <dgm:cxn modelId="{728A88DB-D408-4261-978D-196728E51C69}" srcId="{4CA87AAE-5641-447F-8FCF-60B7AE02FB99}" destId="{02C23E86-E49A-4423-8EAB-350E29F3D184}" srcOrd="0" destOrd="0" parTransId="{EBA5AB02-0045-4D4A-BC11-D9200EEFE807}" sibTransId="{20CBBAFF-B49C-4133-BB40-1030A7D79869}"/>
    <dgm:cxn modelId="{C419F2EA-8D07-4A2E-9DD3-F95A01176319}" type="presOf" srcId="{9F1CDE27-5576-412E-940C-CDB99DF16D1A}" destId="{1DE85EAA-1FE9-42C3-9DAA-1DFE894A0510}" srcOrd="0" destOrd="0" presId="urn:microsoft.com/office/officeart/2005/8/layout/vList2"/>
    <dgm:cxn modelId="{A30FAA85-4050-498A-BC3E-08D0A19E9B05}" type="presParOf" srcId="{D3068B60-08DD-4721-A82F-619F574AEB38}" destId="{EC1E35E0-63EC-407C-8A7C-94A9A097E035}" srcOrd="0" destOrd="0" presId="urn:microsoft.com/office/officeart/2005/8/layout/vList2"/>
    <dgm:cxn modelId="{6000E040-2119-4E2A-999A-DE692039675E}" type="presParOf" srcId="{D3068B60-08DD-4721-A82F-619F574AEB38}" destId="{ED6E4CAF-C88D-4FCB-B48F-AB88831C97C7}" srcOrd="1" destOrd="0" presId="urn:microsoft.com/office/officeart/2005/8/layout/vList2"/>
    <dgm:cxn modelId="{0EAF5FF2-9E7E-4BD2-AD3A-82E3E50D03D7}" type="presParOf" srcId="{D3068B60-08DD-4721-A82F-619F574AEB38}" destId="{5F7B5AD0-4DE7-40B0-A006-AA18FC3AFDA1}" srcOrd="2" destOrd="0" presId="urn:microsoft.com/office/officeart/2005/8/layout/vList2"/>
    <dgm:cxn modelId="{A317DF85-EC31-48DC-B4A8-D0DE371C834A}" type="presParOf" srcId="{D3068B60-08DD-4721-A82F-619F574AEB38}" destId="{556C583F-8376-489F-B923-8C43E96B589A}" srcOrd="3" destOrd="0" presId="urn:microsoft.com/office/officeart/2005/8/layout/vList2"/>
    <dgm:cxn modelId="{27284634-50F7-4585-9A36-F0530ECD2F4C}" type="presParOf" srcId="{D3068B60-08DD-4721-A82F-619F574AEB38}" destId="{7B9C0531-88EA-45D4-9FBE-EA48166789CB}" srcOrd="4" destOrd="0" presId="urn:microsoft.com/office/officeart/2005/8/layout/vList2"/>
    <dgm:cxn modelId="{25E726D9-D296-43E4-A049-7203FF3B266A}" type="presParOf" srcId="{D3068B60-08DD-4721-A82F-619F574AEB38}" destId="{75144FEC-7168-43A0-AFED-1E85C2E51390}" srcOrd="5" destOrd="0" presId="urn:microsoft.com/office/officeart/2005/8/layout/vList2"/>
    <dgm:cxn modelId="{E5B9E537-922D-47E0-8E6A-2F5CB4F5677C}" type="presParOf" srcId="{D3068B60-08DD-4721-A82F-619F574AEB38}" destId="{1DE85EAA-1FE9-42C3-9DAA-1DFE894A0510}" srcOrd="6" destOrd="0" presId="urn:microsoft.com/office/officeart/2005/8/layout/vList2"/>
    <dgm:cxn modelId="{92E8A290-DF98-419D-A8E4-57B8FCAFCF36}" type="presParOf" srcId="{D3068B60-08DD-4721-A82F-619F574AEB38}" destId="{E1E68BCA-A3F1-446F-8513-A80533FEA6FA}" srcOrd="7" destOrd="0" presId="urn:microsoft.com/office/officeart/2005/8/layout/vList2"/>
    <dgm:cxn modelId="{FAF6F893-A74E-44B8-89BD-1B9F8AD1DBB0}" type="presParOf" srcId="{D3068B60-08DD-4721-A82F-619F574AEB38}" destId="{8BCF4E14-E7EB-4637-8CAD-6578EF3F520E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1E35E0-63EC-407C-8A7C-94A9A097E035}">
      <dsp:nvSpPr>
        <dsp:cNvPr id="0" name=""/>
        <dsp:cNvSpPr/>
      </dsp:nvSpPr>
      <dsp:spPr>
        <a:xfrm>
          <a:off x="0" y="648144"/>
          <a:ext cx="6263640" cy="7956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latin typeface="+mn-lt"/>
            </a:rPr>
            <a:t>Ingresar al módulo “Carrera y rendimiento”, completar sus objetivos de desempeño y desarrollo.</a:t>
          </a:r>
          <a:endParaRPr lang="en-US" sz="2000" kern="1200" dirty="0">
            <a:latin typeface="+mn-lt"/>
          </a:endParaRPr>
        </a:p>
      </dsp:txBody>
      <dsp:txXfrm>
        <a:off x="38838" y="686982"/>
        <a:ext cx="6185964" cy="717924"/>
      </dsp:txXfrm>
    </dsp:sp>
    <dsp:sp modelId="{5F7B5AD0-4DE7-40B0-A006-AA18FC3AFDA1}">
      <dsp:nvSpPr>
        <dsp:cNvPr id="0" name=""/>
        <dsp:cNvSpPr/>
      </dsp:nvSpPr>
      <dsp:spPr>
        <a:xfrm>
          <a:off x="0" y="1501344"/>
          <a:ext cx="6263640" cy="795600"/>
        </a:xfrm>
        <a:prstGeom prst="roundRect">
          <a:avLst/>
        </a:prstGeom>
        <a:solidFill>
          <a:schemeClr val="accent5">
            <a:hueOff val="-348287"/>
            <a:satOff val="476"/>
            <a:lumOff val="-230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latin typeface="+mn-lt"/>
            </a:rPr>
            <a:t>Descripción de cargo del empleado</a:t>
          </a:r>
          <a:r>
            <a:rPr lang="es-CO" sz="2000" kern="1200" dirty="0">
              <a:latin typeface="Franklin Gothic Book" panose="020B0503020102020204" pitchFamily="34" charset="0"/>
            </a:rPr>
            <a:t>.</a:t>
          </a:r>
          <a:endParaRPr lang="en-US" sz="2000" kern="1200" dirty="0">
            <a:latin typeface="Franklin Gothic Book" panose="020B0503020102020204" pitchFamily="34" charset="0"/>
          </a:endParaRPr>
        </a:p>
      </dsp:txBody>
      <dsp:txXfrm>
        <a:off x="38838" y="1540182"/>
        <a:ext cx="6185964" cy="717924"/>
      </dsp:txXfrm>
    </dsp:sp>
    <dsp:sp modelId="{7B9C0531-88EA-45D4-9FBE-EA48166789CB}">
      <dsp:nvSpPr>
        <dsp:cNvPr id="0" name=""/>
        <dsp:cNvSpPr/>
      </dsp:nvSpPr>
      <dsp:spPr>
        <a:xfrm>
          <a:off x="0" y="2354544"/>
          <a:ext cx="6263640" cy="795600"/>
        </a:xfrm>
        <a:prstGeom prst="roundRect">
          <a:avLst/>
        </a:prstGeom>
        <a:solidFill>
          <a:schemeClr val="accent5">
            <a:hueOff val="-696574"/>
            <a:satOff val="953"/>
            <a:lumOff val="-460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latin typeface="+mn-lt"/>
            </a:rPr>
            <a:t>Estrategia y plan de acción de la unidad</a:t>
          </a:r>
          <a:r>
            <a:rPr lang="es-CO" sz="2000" kern="1200" dirty="0">
              <a:latin typeface="Franklin Gothic Book" panose="020B0503020102020204" pitchFamily="34" charset="0"/>
            </a:rPr>
            <a:t>.</a:t>
          </a:r>
          <a:endParaRPr lang="en-US" sz="2000" kern="1200" dirty="0">
            <a:latin typeface="Franklin Gothic Book" panose="020B0503020102020204" pitchFamily="34" charset="0"/>
          </a:endParaRPr>
        </a:p>
      </dsp:txBody>
      <dsp:txXfrm>
        <a:off x="38838" y="2393382"/>
        <a:ext cx="6185964" cy="717924"/>
      </dsp:txXfrm>
    </dsp:sp>
    <dsp:sp modelId="{1DE85EAA-1FE9-42C3-9DAA-1DFE894A0510}">
      <dsp:nvSpPr>
        <dsp:cNvPr id="0" name=""/>
        <dsp:cNvSpPr/>
      </dsp:nvSpPr>
      <dsp:spPr>
        <a:xfrm>
          <a:off x="0" y="3207744"/>
          <a:ext cx="6263640" cy="795600"/>
        </a:xfrm>
        <a:prstGeom prst="roundRect">
          <a:avLst/>
        </a:prstGeom>
        <a:solidFill>
          <a:schemeClr val="accent5">
            <a:hueOff val="-1044861"/>
            <a:satOff val="1429"/>
            <a:lumOff val="-691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latin typeface="+mn-lt"/>
            </a:rPr>
            <a:t>Marco de competencias NRC.</a:t>
          </a:r>
          <a:endParaRPr lang="en-US" sz="2000" kern="1200" dirty="0">
            <a:latin typeface="+mn-lt"/>
          </a:endParaRPr>
        </a:p>
      </dsp:txBody>
      <dsp:txXfrm>
        <a:off x="38838" y="3246582"/>
        <a:ext cx="6185964" cy="717924"/>
      </dsp:txXfrm>
    </dsp:sp>
    <dsp:sp modelId="{8BCF4E14-E7EB-4637-8CAD-6578EF3F520E}">
      <dsp:nvSpPr>
        <dsp:cNvPr id="0" name=""/>
        <dsp:cNvSpPr/>
      </dsp:nvSpPr>
      <dsp:spPr>
        <a:xfrm>
          <a:off x="0" y="4060943"/>
          <a:ext cx="6263640" cy="795600"/>
        </a:xfrm>
        <a:prstGeom prst="roundRect">
          <a:avLst/>
        </a:prstGeom>
        <a:solidFill>
          <a:schemeClr val="accent5">
            <a:hueOff val="-1393148"/>
            <a:satOff val="1905"/>
            <a:lumOff val="-921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latin typeface="+mn-lt"/>
            </a:rPr>
            <a:t>Modelo GROW.</a:t>
          </a:r>
          <a:endParaRPr lang="en-US" sz="2000" kern="1200" dirty="0">
            <a:latin typeface="+mn-lt"/>
          </a:endParaRPr>
        </a:p>
      </dsp:txBody>
      <dsp:txXfrm>
        <a:off x="38838" y="4099781"/>
        <a:ext cx="6185964" cy="7179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AFBFE1-2704-4601-9923-FDFCA2315E8C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E90135-CBCD-4D8D-8554-1C14A884E87B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9439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Gestionar el desempeño y el desarrollo profesional es una responsabilidad de liderazgo de la gerencia: por lo tanto cada supervisor es responsable de la gestión de desempeño. Cada empleado tiene una responsabilidad clara para aportar activamente al proceso de la gestión de desempeño. La fidelidad y cumplimiento del proceso será monitoreado a través de mecanismos internos de control, los procedimientos de auditoría interna de NRC y la encuesta anual de personal. </a:t>
            </a:r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90135-CBCD-4D8D-8554-1C14A884E87B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40100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240000" y="240000"/>
            <a:ext cx="11712000" cy="5721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 dirty="0"/>
          </a:p>
        </p:txBody>
      </p:sp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914400" y="1864507"/>
            <a:ext cx="10363200" cy="1102628"/>
          </a:xfrm>
          <a:prstGeom prst="rect">
            <a:avLst/>
          </a:prstGeom>
        </p:spPr>
        <p:txBody>
          <a:bodyPr/>
          <a:lstStyle/>
          <a:p>
            <a:r>
              <a:rPr lang="nb-NO" dirty="0"/>
              <a:t>EDIT THIS TEXT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298372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795239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/Imag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240000" y="240000"/>
            <a:ext cx="5736000" cy="5721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431371" y="683570"/>
            <a:ext cx="5280387" cy="50496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67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6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6216000" y="240000"/>
            <a:ext cx="5736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667" baseline="0">
                <a:solidFill>
                  <a:srgbClr val="808080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1767504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/Image 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8208000" y="240000"/>
            <a:ext cx="3744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 baseline="0">
                <a:solidFill>
                  <a:srgbClr val="808080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Rektangel 3"/>
          <p:cNvSpPr/>
          <p:nvPr/>
        </p:nvSpPr>
        <p:spPr>
          <a:xfrm>
            <a:off x="240000" y="240000"/>
            <a:ext cx="7728000" cy="5721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431371" y="683570"/>
            <a:ext cx="7200800" cy="50496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4651622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/Image (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240000" y="240000"/>
            <a:ext cx="7728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Rektangel 3"/>
          <p:cNvSpPr/>
          <p:nvPr/>
        </p:nvSpPr>
        <p:spPr>
          <a:xfrm>
            <a:off x="8208000" y="240000"/>
            <a:ext cx="3744000" cy="5721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8400256" y="683570"/>
            <a:ext cx="3360373" cy="50496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813074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/2X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239349" y="240000"/>
            <a:ext cx="3744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8208000" y="240000"/>
            <a:ext cx="3744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5" name="Rektangel 4"/>
          <p:cNvSpPr/>
          <p:nvPr/>
        </p:nvSpPr>
        <p:spPr>
          <a:xfrm>
            <a:off x="4224000" y="240000"/>
            <a:ext cx="3744000" cy="5721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/>
          </a:p>
        </p:txBody>
      </p:sp>
      <p:sp>
        <p:nvSpPr>
          <p:cNvPr id="6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4416000" y="683570"/>
            <a:ext cx="3360373" cy="50496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6088773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6216000" y="240000"/>
            <a:ext cx="5736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6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8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239349" y="240000"/>
            <a:ext cx="5736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6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2924844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X Image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6216000" y="240000"/>
            <a:ext cx="5736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6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239349" y="240000"/>
            <a:ext cx="5736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6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5" name="Rektangel 4"/>
          <p:cNvSpPr/>
          <p:nvPr/>
        </p:nvSpPr>
        <p:spPr>
          <a:xfrm>
            <a:off x="240000" y="3220800"/>
            <a:ext cx="5736000" cy="2740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/>
          </a:p>
        </p:txBody>
      </p:sp>
      <p:sp>
        <p:nvSpPr>
          <p:cNvPr id="6" name="Rektangel 5"/>
          <p:cNvSpPr/>
          <p:nvPr/>
        </p:nvSpPr>
        <p:spPr>
          <a:xfrm>
            <a:off x="6216000" y="3220800"/>
            <a:ext cx="5736000" cy="2740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/>
          </a:p>
        </p:txBody>
      </p:sp>
      <p:sp>
        <p:nvSpPr>
          <p:cNvPr id="10" name="Plassholder for tekst 16"/>
          <p:cNvSpPr>
            <a:spLocks noGrp="1"/>
          </p:cNvSpPr>
          <p:nvPr>
            <p:ph type="body" sz="quarter" idx="13" hasCustomPrompt="1"/>
          </p:nvPr>
        </p:nvSpPr>
        <p:spPr>
          <a:xfrm>
            <a:off x="431371" y="3333751"/>
            <a:ext cx="5376597" cy="2495549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2133"/>
            </a:lvl1pPr>
          </a:lstStyle>
          <a:p>
            <a:pPr lvl="0"/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11" name="Plassholder for tekst 16"/>
          <p:cNvSpPr>
            <a:spLocks noGrp="1"/>
          </p:cNvSpPr>
          <p:nvPr>
            <p:ph type="body" sz="quarter" idx="14" hasCustomPrompt="1"/>
          </p:nvPr>
        </p:nvSpPr>
        <p:spPr>
          <a:xfrm>
            <a:off x="6384032" y="3341808"/>
            <a:ext cx="5376597" cy="2495549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2133"/>
            </a:lvl1pPr>
          </a:lstStyle>
          <a:p>
            <a:pPr lvl="0"/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060692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239349" y="240000"/>
            <a:ext cx="3744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4224000" y="240000"/>
            <a:ext cx="3744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8208000" y="240000"/>
            <a:ext cx="3744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15585532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X Image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239349" y="240000"/>
            <a:ext cx="3744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4224000" y="240000"/>
            <a:ext cx="3744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8208000" y="240000"/>
            <a:ext cx="3744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6" name="Rektangel 5"/>
          <p:cNvSpPr/>
          <p:nvPr/>
        </p:nvSpPr>
        <p:spPr>
          <a:xfrm>
            <a:off x="240000" y="3220800"/>
            <a:ext cx="3744000" cy="2740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/>
          </a:p>
        </p:txBody>
      </p:sp>
      <p:sp>
        <p:nvSpPr>
          <p:cNvPr id="7" name="Rektangel 6"/>
          <p:cNvSpPr/>
          <p:nvPr/>
        </p:nvSpPr>
        <p:spPr>
          <a:xfrm>
            <a:off x="4224000" y="3226056"/>
            <a:ext cx="3744000" cy="2740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/>
          </a:p>
        </p:txBody>
      </p:sp>
      <p:sp>
        <p:nvSpPr>
          <p:cNvPr id="8" name="Rektangel 7"/>
          <p:cNvSpPr/>
          <p:nvPr/>
        </p:nvSpPr>
        <p:spPr>
          <a:xfrm>
            <a:off x="8208000" y="3226056"/>
            <a:ext cx="3744000" cy="2740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/>
          </a:p>
        </p:txBody>
      </p:sp>
      <p:sp>
        <p:nvSpPr>
          <p:cNvPr id="10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335360" y="3332990"/>
            <a:ext cx="3551979" cy="2496277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indent="0" algn="ctr">
              <a:buNone/>
              <a:defRPr sz="2133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17" name="Plassholder for tekst 16"/>
          <p:cNvSpPr>
            <a:spLocks noGrp="1"/>
          </p:cNvSpPr>
          <p:nvPr>
            <p:ph type="body" sz="quarter" idx="13" hasCustomPrompt="1"/>
          </p:nvPr>
        </p:nvSpPr>
        <p:spPr>
          <a:xfrm>
            <a:off x="4368800" y="3333751"/>
            <a:ext cx="3454400" cy="2495549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2133"/>
            </a:lvl1pPr>
          </a:lstStyle>
          <a:p>
            <a:pPr lvl="0"/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18" name="Plassholder for tekst 16"/>
          <p:cNvSpPr>
            <a:spLocks noGrp="1"/>
          </p:cNvSpPr>
          <p:nvPr>
            <p:ph type="body" sz="quarter" idx="14" hasCustomPrompt="1"/>
          </p:nvPr>
        </p:nvSpPr>
        <p:spPr>
          <a:xfrm>
            <a:off x="8352000" y="3343712"/>
            <a:ext cx="3454400" cy="2495549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2133"/>
            </a:lvl1pPr>
          </a:lstStyle>
          <a:p>
            <a:pPr lvl="0"/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6265253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6216000" y="240000"/>
            <a:ext cx="5736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6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239349" y="240000"/>
            <a:ext cx="5736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6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6216000" y="3228823"/>
            <a:ext cx="5736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6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6" name="Plassholder for bilde 4"/>
          <p:cNvSpPr>
            <a:spLocks noGrp="1"/>
          </p:cNvSpPr>
          <p:nvPr>
            <p:ph type="pic" sz="quarter" idx="13" hasCustomPrompt="1"/>
          </p:nvPr>
        </p:nvSpPr>
        <p:spPr>
          <a:xfrm>
            <a:off x="239349" y="3220800"/>
            <a:ext cx="5736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6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28236571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 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239349" y="240000"/>
            <a:ext cx="3744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4224000" y="240000"/>
            <a:ext cx="3744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8208000" y="240000"/>
            <a:ext cx="3744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6" name="Plassholder for bilde 4"/>
          <p:cNvSpPr>
            <a:spLocks noGrp="1"/>
          </p:cNvSpPr>
          <p:nvPr>
            <p:ph type="pic" sz="quarter" idx="13" hasCustomPrompt="1"/>
          </p:nvPr>
        </p:nvSpPr>
        <p:spPr>
          <a:xfrm>
            <a:off x="239349" y="3220800"/>
            <a:ext cx="3744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7" name="Plassholder for bilde 4"/>
          <p:cNvSpPr>
            <a:spLocks noGrp="1"/>
          </p:cNvSpPr>
          <p:nvPr>
            <p:ph type="pic" sz="quarter" idx="14" hasCustomPrompt="1"/>
          </p:nvPr>
        </p:nvSpPr>
        <p:spPr>
          <a:xfrm>
            <a:off x="4224000" y="3220800"/>
            <a:ext cx="3744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8" name="Plassholder for bilde 4"/>
          <p:cNvSpPr>
            <a:spLocks noGrp="1"/>
          </p:cNvSpPr>
          <p:nvPr>
            <p:ph type="pic" sz="quarter" idx="15" hasCustomPrompt="1"/>
          </p:nvPr>
        </p:nvSpPr>
        <p:spPr>
          <a:xfrm>
            <a:off x="8208000" y="3220800"/>
            <a:ext cx="3744000" cy="274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7" baseline="0"/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97978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/>
        </p:nvSpPr>
        <p:spPr>
          <a:xfrm>
            <a:off x="240000" y="240000"/>
            <a:ext cx="11712000" cy="5721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 dirty="0"/>
          </a:p>
        </p:txBody>
      </p:sp>
      <p:sp>
        <p:nvSpPr>
          <p:cNvPr id="5" name="Tittel 1"/>
          <p:cNvSpPr>
            <a:spLocks noGrp="1"/>
          </p:cNvSpPr>
          <p:nvPr>
            <p:ph type="ctrTitle" hasCustomPrompt="1"/>
          </p:nvPr>
        </p:nvSpPr>
        <p:spPr>
          <a:xfrm>
            <a:off x="914400" y="2398936"/>
            <a:ext cx="10363200" cy="14700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EDIT THIS TEXT</a:t>
            </a:r>
          </a:p>
        </p:txBody>
      </p:sp>
    </p:spTree>
    <p:extLst>
      <p:ext uri="{BB962C8B-B14F-4D97-AF65-F5344CB8AC3E}">
        <p14:creationId xmlns:p14="http://schemas.microsoft.com/office/powerpoint/2010/main" val="31788253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2">
            <a:extLst>
              <a:ext uri="{FF2B5EF4-FFF2-40B4-BE49-F238E27FC236}">
                <a16:creationId xmlns:a16="http://schemas.microsoft.com/office/drawing/2014/main" id="{E9E8D5DE-4D7B-413E-A039-1F05B5652D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98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70DAD-A8D2-43B9-BD3D-A0A6EA3B15E4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674AF-CD5C-4B10-AF4C-A765BBBB17F5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3228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240000" y="240000"/>
            <a:ext cx="11712000" cy="5721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 dirty="0"/>
          </a:p>
        </p:txBody>
      </p:sp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609600" y="443119"/>
            <a:ext cx="10972800" cy="1143000"/>
          </a:xfrm>
          <a:prstGeom prst="rect">
            <a:avLst/>
          </a:prstGeom>
        </p:spPr>
        <p:txBody>
          <a:bodyPr vert="horz"/>
          <a:lstStyle>
            <a:lvl1pPr algn="l">
              <a:defRPr sz="4800"/>
            </a:lvl1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7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623592" y="1674849"/>
            <a:ext cx="10958807" cy="39235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669645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bullet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240000" y="240000"/>
            <a:ext cx="11712000" cy="5721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 dirty="0"/>
          </a:p>
        </p:txBody>
      </p:sp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609600" y="443119"/>
            <a:ext cx="10972800" cy="1143000"/>
          </a:xfrm>
          <a:prstGeom prst="rect">
            <a:avLst/>
          </a:prstGeom>
        </p:spPr>
        <p:txBody>
          <a:bodyPr vert="horz"/>
          <a:lstStyle>
            <a:lvl1pPr algn="l">
              <a:defRPr sz="4800"/>
            </a:lvl1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7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623592" y="1674849"/>
            <a:ext cx="10958807" cy="3923519"/>
          </a:xfrm>
          <a:prstGeom prst="rect">
            <a:avLst/>
          </a:prstGeom>
        </p:spPr>
        <p:txBody>
          <a:bodyPr/>
          <a:lstStyle>
            <a:lvl1pPr marL="457189" marR="0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3200" baseline="0">
                <a:solidFill>
                  <a:schemeClr val="tx1"/>
                </a:solidFill>
              </a:defRPr>
            </a:lvl1pPr>
            <a:lvl2pPr marL="1066773" indent="-457189" algn="l">
              <a:buFont typeface="Arial" panose="020B0604020202020204" pitchFamily="34" charset="0"/>
              <a:buChar char="•"/>
              <a:defRPr sz="2667">
                <a:solidFill>
                  <a:schemeClr val="tx1"/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This </a:t>
            </a:r>
            <a:r>
              <a:rPr lang="nb-NO" dirty="0" err="1"/>
              <a:t>text</a:t>
            </a:r>
            <a:r>
              <a:rPr lang="nb-NO" dirty="0"/>
              <a:t> </a:t>
            </a:r>
            <a:r>
              <a:rPr lang="nb-NO" dirty="0" err="1"/>
              <a:t>should</a:t>
            </a:r>
            <a:r>
              <a:rPr lang="nb-NO" dirty="0"/>
              <a:t> be </a:t>
            </a:r>
            <a:r>
              <a:rPr lang="nb-NO" dirty="0" err="1"/>
              <a:t>edited</a:t>
            </a:r>
            <a:endParaRPr lang="nb-NO" dirty="0"/>
          </a:p>
          <a:p>
            <a:endParaRPr lang="nb-NO" dirty="0"/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66828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no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240000" y="240000"/>
            <a:ext cx="11712651" cy="5721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 dirty="0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431371" y="683570"/>
            <a:ext cx="11329259" cy="50496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538766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240000" y="240000"/>
            <a:ext cx="11712000" cy="5721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33" baseline="0">
                <a:solidFill>
                  <a:schemeClr val="tx2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image.</a:t>
            </a:r>
          </a:p>
        </p:txBody>
      </p:sp>
    </p:spTree>
    <p:extLst>
      <p:ext uri="{BB962C8B-B14F-4D97-AF65-F5344CB8AC3E}">
        <p14:creationId xmlns:p14="http://schemas.microsoft.com/office/powerpoint/2010/main" val="3804720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/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240000" y="240000"/>
            <a:ext cx="11712000" cy="5721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33" baseline="0">
                <a:solidFill>
                  <a:srgbClr val="808080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3119669" y="3909053"/>
            <a:ext cx="6048672" cy="1143000"/>
          </a:xfrm>
          <a:prstGeom prst="rect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903867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media 2"/>
          <p:cNvSpPr>
            <a:spLocks noGrp="1"/>
          </p:cNvSpPr>
          <p:nvPr>
            <p:ph type="media" sz="quarter" idx="10" hasCustomPrompt="1"/>
          </p:nvPr>
        </p:nvSpPr>
        <p:spPr>
          <a:xfrm>
            <a:off x="240000" y="240000"/>
            <a:ext cx="11712000" cy="5721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733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video.</a:t>
            </a:r>
          </a:p>
        </p:txBody>
      </p:sp>
    </p:spTree>
    <p:extLst>
      <p:ext uri="{BB962C8B-B14F-4D97-AF65-F5344CB8AC3E}">
        <p14:creationId xmlns:p14="http://schemas.microsoft.com/office/powerpoint/2010/main" val="1883978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/Image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4224000" y="240000"/>
            <a:ext cx="7728000" cy="572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 baseline="0">
                <a:solidFill>
                  <a:srgbClr val="808080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icon</a:t>
            </a:r>
            <a:r>
              <a:rPr lang="nb-NO" dirty="0"/>
              <a:t> to </a:t>
            </a:r>
            <a:r>
              <a:rPr lang="nb-NO" dirty="0" err="1"/>
              <a:t>insert</a:t>
            </a:r>
            <a:r>
              <a:rPr lang="nb-NO" dirty="0"/>
              <a:t> image</a:t>
            </a:r>
          </a:p>
        </p:txBody>
      </p:sp>
      <p:sp>
        <p:nvSpPr>
          <p:cNvPr id="4" name="Rektangel 3"/>
          <p:cNvSpPr/>
          <p:nvPr/>
        </p:nvSpPr>
        <p:spPr>
          <a:xfrm>
            <a:off x="240000" y="240000"/>
            <a:ext cx="3744000" cy="5721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2400"/>
          </a:p>
        </p:txBody>
      </p:sp>
      <p:sp>
        <p:nvSpPr>
          <p:cNvPr id="6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431371" y="683570"/>
            <a:ext cx="3360373" cy="50496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Edit </a:t>
            </a:r>
            <a:r>
              <a:rPr lang="nb-NO" dirty="0" err="1"/>
              <a:t>this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216646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3253E8E-7213-D045-86F4-B8607C5C1A33}"/>
              </a:ext>
            </a:extLst>
          </p:cNvPr>
          <p:cNvPicPr>
            <a:picLocks noChangeAspect="1"/>
          </p:cNvPicPr>
          <p:nvPr/>
        </p:nvPicPr>
        <p:blipFill>
          <a:blip r:embed="rId23"/>
          <a:srcRect/>
          <a:stretch/>
        </p:blipFill>
        <p:spPr>
          <a:xfrm>
            <a:off x="-11990" y="6211667"/>
            <a:ext cx="12215979" cy="66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07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9E0BA32E-4757-60F7-DEE0-1438FF321B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61" t="3035" r="2260"/>
          <a:stretch/>
        </p:blipFill>
        <p:spPr>
          <a:xfrm>
            <a:off x="4224000" y="495836"/>
            <a:ext cx="7728000" cy="5209927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US" b="1" kern="1200" dirty="0"/>
          </a:p>
          <a:p>
            <a:endParaRPr lang="en-US" b="1" dirty="0"/>
          </a:p>
          <a:p>
            <a:endParaRPr lang="en-US" b="1" kern="1200" dirty="0"/>
          </a:p>
          <a:p>
            <a:endParaRPr lang="en-US" b="1" dirty="0"/>
          </a:p>
          <a:p>
            <a:r>
              <a:rPr lang="en-US" b="1" kern="1200" dirty="0"/>
              <a:t>Manual de </a:t>
            </a:r>
            <a:r>
              <a:rPr lang="es-CO" b="1" kern="1200" dirty="0"/>
              <a:t>Gestión</a:t>
            </a:r>
            <a:r>
              <a:rPr lang="en-US" b="1" kern="1200" dirty="0"/>
              <a:t> de </a:t>
            </a:r>
            <a:r>
              <a:rPr lang="es-CO" b="1" kern="1200" dirty="0"/>
              <a:t>Desempeño</a:t>
            </a:r>
            <a:r>
              <a:rPr lang="en-US" b="1" kern="1200"/>
              <a:t> NRC</a:t>
            </a:r>
            <a:br>
              <a:rPr lang="en-US" b="1" kern="1200" dirty="0"/>
            </a:br>
            <a:br>
              <a:rPr lang="en-US" b="1" kern="1200" dirty="0"/>
            </a:br>
            <a:endParaRPr lang="en-US" b="1" kern="1200" dirty="0"/>
          </a:p>
        </p:txBody>
      </p:sp>
    </p:spTree>
    <p:extLst>
      <p:ext uri="{BB962C8B-B14F-4D97-AF65-F5344CB8AC3E}">
        <p14:creationId xmlns:p14="http://schemas.microsoft.com/office/powerpoint/2010/main" val="171303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  Etapa de Planeación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4921577" cy="4351338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es-MX" dirty="0"/>
              <a:t>Para asegurar que todo el personal de NRC está trabajando hacía la misma meta se debe vincular los objetivos de desempeño del empleado a la estrategia y Plan de Acción de la unidad y de la organización.</a:t>
            </a:r>
            <a:endParaRPr lang="es-CO" dirty="0"/>
          </a:p>
        </p:txBody>
      </p:sp>
      <p:grpSp>
        <p:nvGrpSpPr>
          <p:cNvPr id="11" name="Grupo 10"/>
          <p:cNvGrpSpPr/>
          <p:nvPr/>
        </p:nvGrpSpPr>
        <p:grpSpPr>
          <a:xfrm flipH="1">
            <a:off x="6605048" y="2023692"/>
            <a:ext cx="4739329" cy="3839669"/>
            <a:chOff x="6492709" y="2023693"/>
            <a:chExt cx="4739329" cy="3839669"/>
          </a:xfrm>
          <a:solidFill>
            <a:schemeClr val="accent2"/>
          </a:solidFill>
        </p:grpSpPr>
        <p:sp>
          <p:nvSpPr>
            <p:cNvPr id="7" name="Forma en L 6"/>
            <p:cNvSpPr/>
            <p:nvPr/>
          </p:nvSpPr>
          <p:spPr>
            <a:xfrm>
              <a:off x="6492709" y="2023693"/>
              <a:ext cx="1793452" cy="1539639"/>
            </a:xfrm>
            <a:prstGeom prst="corne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8" name="Forma en L 7"/>
            <p:cNvSpPr/>
            <p:nvPr/>
          </p:nvSpPr>
          <p:spPr>
            <a:xfrm>
              <a:off x="7474668" y="2793512"/>
              <a:ext cx="1793452" cy="1539639"/>
            </a:xfrm>
            <a:prstGeom prst="corne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9" name="Forma en L 8"/>
            <p:cNvSpPr/>
            <p:nvPr/>
          </p:nvSpPr>
          <p:spPr>
            <a:xfrm>
              <a:off x="8456627" y="3563331"/>
              <a:ext cx="1793452" cy="1539639"/>
            </a:xfrm>
            <a:prstGeom prst="corne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0" name="Forma en L 9"/>
            <p:cNvSpPr/>
            <p:nvPr/>
          </p:nvSpPr>
          <p:spPr>
            <a:xfrm>
              <a:off x="9438586" y="4323723"/>
              <a:ext cx="1793452" cy="1539639"/>
            </a:xfrm>
            <a:prstGeom prst="corne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12" name="CuadroTexto 11"/>
          <p:cNvSpPr txBox="1"/>
          <p:nvPr/>
        </p:nvSpPr>
        <p:spPr>
          <a:xfrm>
            <a:off x="6917606" y="5159531"/>
            <a:ext cx="5689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51418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38E29A-66D8-0F82-746E-8CF3DFD0B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537" y="1580352"/>
            <a:ext cx="4154137" cy="5504688"/>
          </a:xfrm>
        </p:spPr>
        <p:txBody>
          <a:bodyPr>
            <a:normAutofit/>
          </a:bodyPr>
          <a:lstStyle/>
          <a:p>
            <a:r>
              <a:rPr lang="es-CO" sz="4700" dirty="0"/>
              <a:t>¿Qué necesitamos?</a:t>
            </a: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0C3D633A-C342-683F-F2E8-CCA6ACF2D20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2460104"/>
              </p:ext>
            </p:extLst>
          </p:nvPr>
        </p:nvGraphicFramePr>
        <p:xfrm>
          <a:off x="5468389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64634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   Reunión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375529" y="1608808"/>
            <a:ext cx="4883870" cy="4351338"/>
          </a:xfrm>
        </p:spPr>
        <p:txBody>
          <a:bodyPr>
            <a:normAutofit fontScale="55000" lnSpcReduction="20000"/>
          </a:bodyPr>
          <a:lstStyle/>
          <a:p>
            <a:endParaRPr lang="es-CO" dirty="0"/>
          </a:p>
          <a:p>
            <a:pPr algn="just"/>
            <a:r>
              <a:rPr lang="es-CO" dirty="0"/>
              <a:t>Identificar los objetivos de desempeño. </a:t>
            </a:r>
          </a:p>
          <a:p>
            <a:pPr algn="just"/>
            <a:r>
              <a:rPr lang="es-CO" dirty="0"/>
              <a:t>Identificar áreas de desarrollo profesional. </a:t>
            </a:r>
          </a:p>
          <a:p>
            <a:pPr algn="just"/>
            <a:r>
              <a:rPr lang="es-MX" dirty="0"/>
              <a:t>Discutir los recursos necesarios para alcanzar objetivos de desempeño y necesidades de desarrollo profesional. </a:t>
            </a:r>
          </a:p>
          <a:p>
            <a:pPr algn="just"/>
            <a:r>
              <a:rPr lang="es-MX" dirty="0"/>
              <a:t>Identificar apoyos y barreras para el logro de estos objetivos. </a:t>
            </a:r>
          </a:p>
          <a:p>
            <a:endParaRPr lang="es-CO" dirty="0"/>
          </a:p>
        </p:txBody>
      </p:sp>
      <p:sp>
        <p:nvSpPr>
          <p:cNvPr id="4" name="CuadroTexto 3"/>
          <p:cNvSpPr txBox="1"/>
          <p:nvPr/>
        </p:nvSpPr>
        <p:spPr>
          <a:xfrm>
            <a:off x="8116478" y="2064470"/>
            <a:ext cx="2780907" cy="3139321"/>
          </a:xfrm>
          <a:prstGeom prst="rect">
            <a:avLst/>
          </a:prstGeom>
          <a:noFill/>
          <a:ln w="38100">
            <a:solidFill>
              <a:schemeClr val="tx1"/>
            </a:solidFill>
            <a:prstDash val="lgDashDotDot"/>
          </a:ln>
        </p:spPr>
        <p:txBody>
          <a:bodyPr wrap="square" rtlCol="0">
            <a:spAutoFit/>
          </a:bodyPr>
          <a:lstStyle/>
          <a:p>
            <a:pPr algn="ctr"/>
            <a:r>
              <a:rPr lang="es-CO" b="1" dirty="0"/>
              <a:t>¿Qué necesitamos?</a:t>
            </a:r>
          </a:p>
          <a:p>
            <a:r>
              <a:rPr lang="es-MX" dirty="0"/>
              <a:t>Formato de Plan de Trabajo y Desarrollo Profesional. </a:t>
            </a:r>
          </a:p>
          <a:p>
            <a:r>
              <a:rPr lang="es-MX" dirty="0"/>
              <a:t>Descripción del Cargo del Empleado. </a:t>
            </a:r>
          </a:p>
          <a:p>
            <a:r>
              <a:rPr lang="es-MX" dirty="0"/>
              <a:t>Estrategia y Plan de Acción de la unidad. </a:t>
            </a:r>
          </a:p>
          <a:p>
            <a:r>
              <a:rPr lang="es-MX" dirty="0"/>
              <a:t>El Marco de Competencias de NRC. </a:t>
            </a:r>
          </a:p>
          <a:p>
            <a:r>
              <a:rPr lang="es-CO" dirty="0"/>
              <a:t>El Modelo GROW.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387565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Objetivos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  <a:prstDash val="sysDash"/>
          </a:ln>
        </p:spPr>
        <p:txBody>
          <a:bodyPr>
            <a:normAutofit fontScale="25000" lnSpcReduction="20000"/>
          </a:bodyPr>
          <a:lstStyle/>
          <a:p>
            <a:endParaRPr lang="es-CO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8D836C4-5579-BBE2-C355-FCB566A1E379}"/>
              </a:ext>
            </a:extLst>
          </p:cNvPr>
          <p:cNvSpPr txBox="1"/>
          <p:nvPr/>
        </p:nvSpPr>
        <p:spPr>
          <a:xfrm>
            <a:off x="155643" y="1443841"/>
            <a:ext cx="12036358" cy="3970318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Cada empleado tiene que establecer y acordar entre tres y ocho objetivos.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Todos los supervisores deben incluir por lo menos un objetivo relacionado a las competencias de comportamiento para los supervisores, p.ej. ‘gestionar desempeño y desarrollo profesional’.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Los objetivos deben ser estrechamente relacionados a las responsabilidades y competencias de comportamiento incluidos en la descripción del cargo del empleado.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Se deben utilizar las fortalezas del empleado para lograr sus objetivos de desempeño individual; enfocarse en las fortalezas mejorará el desempeño de la organización.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Los objetivos deben ser tipo ‘SMART’, describiendo lo que harán, cuándo y cómo sabrán que lo ha logrado. </a:t>
            </a:r>
          </a:p>
          <a:p>
            <a:endParaRPr lang="es-MX" dirty="0"/>
          </a:p>
          <a:p>
            <a:r>
              <a:rPr lang="es-MX" dirty="0"/>
              <a:t>E</a:t>
            </a:r>
            <a:r>
              <a:rPr lang="es-MX" b="1" dirty="0"/>
              <a:t>s</a:t>
            </a:r>
            <a:r>
              <a:rPr lang="es-MX" dirty="0"/>
              <a:t>pecífico: ser claro sobre el resultado que debe lograr y su aporte a ello </a:t>
            </a:r>
          </a:p>
          <a:p>
            <a:r>
              <a:rPr lang="es-MX" b="1" dirty="0"/>
              <a:t>M</a:t>
            </a:r>
            <a:r>
              <a:rPr lang="es-MX" dirty="0"/>
              <a:t>edible: conocer los criterios en cómo determinará si ha logrado sus objetivos </a:t>
            </a:r>
          </a:p>
          <a:p>
            <a:r>
              <a:rPr lang="es-MX" b="1" dirty="0"/>
              <a:t>A</a:t>
            </a:r>
            <a:r>
              <a:rPr lang="es-MX" dirty="0"/>
              <a:t>lcanzable: asegurarse que tiene los recursos, habilidades, conocimiento y tiempo disponible </a:t>
            </a:r>
          </a:p>
          <a:p>
            <a:r>
              <a:rPr lang="es-MX" b="1" dirty="0"/>
              <a:t>R</a:t>
            </a:r>
            <a:r>
              <a:rPr lang="es-MX" dirty="0"/>
              <a:t>elevante: sus objetivos deben estar relacionados con su cargo y el plan de su equipo / departamento </a:t>
            </a:r>
          </a:p>
          <a:p>
            <a:r>
              <a:rPr lang="es-MX" dirty="0"/>
              <a:t>Relacionado con el </a:t>
            </a:r>
            <a:r>
              <a:rPr lang="es-MX" b="1" dirty="0"/>
              <a:t>t</a:t>
            </a:r>
            <a:r>
              <a:rPr lang="es-MX" dirty="0"/>
              <a:t>iempo: establecer plazos reales para lograr sus objetivos, sea de manera total o parcial.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299136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Desarrollo del personal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467405"/>
            <a:ext cx="10515600" cy="1520890"/>
          </a:xfrm>
        </p:spPr>
        <p:txBody>
          <a:bodyPr/>
          <a:lstStyle/>
          <a:p>
            <a:pPr marL="0" indent="0" algn="ctr">
              <a:buNone/>
            </a:pPr>
            <a:r>
              <a:rPr lang="es-MX" dirty="0"/>
              <a:t>“Tomar responsabilidad para su propio desarrollo, activamente buscando oportunidades de aprendizaje y desarrollo profesional” 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4660" y="3709125"/>
            <a:ext cx="3654767" cy="243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1937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   ¿Cómo las identificamos?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72211" y="1750209"/>
            <a:ext cx="5251515" cy="4351338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es-MX" dirty="0"/>
              <a:t>Elegir no más de cuatro áreas de desarrollo profesional cada año. </a:t>
            </a:r>
          </a:p>
          <a:p>
            <a:pPr algn="just"/>
            <a:r>
              <a:rPr lang="es-MX" dirty="0"/>
              <a:t>Enfocarse en el desarrollo de las competencias profesionales y de comportamiento que son esenciales y relevantes incluidas en la descripción del cargo del empleado – aquellos que se necesitan para lograr objetivos individuales y organizacionales. </a:t>
            </a:r>
          </a:p>
          <a:p>
            <a:pPr algn="just"/>
            <a:r>
              <a:rPr lang="es-MX" dirty="0"/>
              <a:t>Todos reconocemos algún aspecto del trabajo que necesitamos mejorar. Por lo menos dos de las actividades de desarrollo profesional deben enfocarse en desarrollar una de las competencias esenciales de comportamiento. </a:t>
            </a:r>
          </a:p>
          <a:p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530" y="2356700"/>
            <a:ext cx="4803555" cy="258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3593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57053" y="515299"/>
            <a:ext cx="10515600" cy="4351338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es-MX" dirty="0"/>
              <a:t>Enfocarse en el desarrollo de sus fortalezas. Hay dos razones para hacerlo: se mejora en lo que ya se hace bien; y se pueden desarrollar algunas nuevas fortalezas. </a:t>
            </a:r>
          </a:p>
          <a:p>
            <a:pPr algn="just"/>
            <a:r>
              <a:rPr lang="es-MX" dirty="0"/>
              <a:t>Utilizar hallazgos de la evaluación del fin de periodo para identificar las áreas que necesitan desarrollo para el año o periodo del contrato que viene. </a:t>
            </a:r>
          </a:p>
          <a:p>
            <a:pPr algn="just"/>
            <a:r>
              <a:rPr lang="es-MX" dirty="0"/>
              <a:t>La etapa de planeación es la primera etapa de la inducción de un nuevo empleado en NRC. El supervisor y el empleado deben analizar la información sobre sus fortalezas y debilidades en las competencias, identificadas y documentadas en el proceso de reclutamiento, durante la etapa de orientación que es la última parte del ciclo de reclutamiento.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2763" y="4559031"/>
            <a:ext cx="2310466" cy="1540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119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 fontScale="90000"/>
          </a:bodyPr>
          <a:lstStyle/>
          <a:p>
            <a:r>
              <a:rPr lang="es-CO" sz="4200" dirty="0"/>
              <a:t>Evaluación de Periodo de prueba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MX" sz="1900" dirty="0"/>
              <a:t>Ambos el supervisor y el empleado revisarán el desempeño y desarrollo profesional del empleado. Esta evaluación de desempeño aplica a nuevos empleados al fin de su periodo de prueba.</a:t>
            </a:r>
          </a:p>
          <a:p>
            <a:pPr marL="0" indent="0">
              <a:buNone/>
            </a:pPr>
            <a:endParaRPr lang="es-MX" sz="1900" dirty="0"/>
          </a:p>
          <a:p>
            <a:pPr marL="0" indent="0">
              <a:buNone/>
            </a:pPr>
            <a:r>
              <a:rPr lang="es-MX" sz="1900" dirty="0"/>
              <a:t>Para los demás empleados se sugiere se realicen reuniones periódicas de seguimiento por lo menos de manera trimestral.</a:t>
            </a:r>
            <a:endParaRPr lang="es-CO" sz="1900" dirty="0"/>
          </a:p>
        </p:txBody>
      </p:sp>
      <p:pic>
        <p:nvPicPr>
          <p:cNvPr id="1026" name="Picture 2" descr="Periodo de prueba en el contrato de trabajo | Gerencie.com">
            <a:extLst>
              <a:ext uri="{FF2B5EF4-FFF2-40B4-BE49-F238E27FC236}">
                <a16:creationId xmlns:a16="http://schemas.microsoft.com/office/drawing/2014/main" id="{2561BD57-11A7-FF17-0287-1F7E0BB6AC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0" r="29449"/>
          <a:stretch/>
        </p:blipFill>
        <p:spPr bwMode="auto"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0922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   Reunión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491851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s-MX" dirty="0"/>
              <a:t>Discutir el desempeño con el fin de revisar los resultados contra todos los objetivos de desempeño y las competencias requeridas. </a:t>
            </a:r>
          </a:p>
          <a:p>
            <a:pPr algn="just"/>
            <a:r>
              <a:rPr lang="es-MX" dirty="0"/>
              <a:t>Se pueden ajustar los objetivos de desempeño y necesidades de desarrollo profesional para el periodo de contrato restante. </a:t>
            </a:r>
          </a:p>
          <a:p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8418" y="3990642"/>
            <a:ext cx="3817693" cy="1833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2198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0A4D7DB6-AA62-F0F4-BC67-D54DE6CE6463}"/>
              </a:ext>
            </a:extLst>
          </p:cNvPr>
          <p:cNvSpPr txBox="1"/>
          <p:nvPr/>
        </p:nvSpPr>
        <p:spPr>
          <a:xfrm>
            <a:off x="3232294" y="587875"/>
            <a:ext cx="6535764" cy="461665"/>
          </a:xfrm>
          <a:prstGeom prst="rect">
            <a:avLst/>
          </a:prstGeom>
        </p:spPr>
        <p:txBody>
          <a:bodyPr wrap="none" rtlCol="0" anchor="ctr" anchorCtr="0">
            <a:spAutoFit/>
          </a:bodyPr>
          <a:lstStyle/>
          <a:p>
            <a:r>
              <a:rPr lang="es-CO" sz="2400" dirty="0">
                <a:latin typeface="+mj-lt"/>
              </a:rPr>
              <a:t>Evaluación de fin de año / Periodo de contrato</a:t>
            </a:r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879F5138-E32C-2CFF-9401-9FFE897A9108}"/>
              </a:ext>
            </a:extLst>
          </p:cNvPr>
          <p:cNvSpPr txBox="1">
            <a:spLocks/>
          </p:cNvSpPr>
          <p:nvPr/>
        </p:nvSpPr>
        <p:spPr>
          <a:xfrm>
            <a:off x="976423" y="1357884"/>
            <a:ext cx="10515600" cy="4351338"/>
          </a:xfrm>
        </p:spPr>
        <p:txBody>
          <a:bodyPr/>
          <a:lstStyle>
            <a:lvl1pPr marL="457189" indent="-457189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s-MX" sz="2000"/>
              <a:t>La evaluación al fin del año/periodo de contrato, es la última etapa del ciclo de gestión de desempeño del NRC. Esta etapa requiere una evaluación de desempeño del empleado en su cargo actual – basado en los indicadores y cronogramas que se establecieron durante la etapa de planeación – y luego formular planes para el desarrollo profesional del empleado en el futuro. </a:t>
            </a:r>
          </a:p>
          <a:p>
            <a:pPr marL="0" indent="0" algn="ctr">
              <a:buFont typeface="Arial"/>
              <a:buNone/>
            </a:pPr>
            <a:endParaRPr lang="es-MX" sz="2000"/>
          </a:p>
          <a:p>
            <a:pPr marL="0" indent="0" algn="ctr">
              <a:buFont typeface="Arial"/>
              <a:buNone/>
            </a:pPr>
            <a:r>
              <a:rPr lang="es-MX" sz="2000"/>
              <a:t>No debería haber sorpresas en la evaluación al fin del año/periodo de contrato porque debe ser un resumen de retroalimentación, documentación y avances del último año/periodo de contrato. </a:t>
            </a:r>
            <a:endParaRPr lang="es-CO" sz="2000"/>
          </a:p>
          <a:p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267363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F17060-20F8-66EF-58E2-82ABBD252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074" y="1396686"/>
            <a:ext cx="3240506" cy="4064628"/>
          </a:xfrm>
        </p:spPr>
        <p:txBody>
          <a:bodyPr>
            <a:normAutofit/>
          </a:bodyPr>
          <a:lstStyle/>
          <a:p>
            <a:r>
              <a:rPr lang="es-CO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¿Qué es?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398B5F5-3461-F4FC-1931-70A06A79C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9468" y="1396686"/>
            <a:ext cx="5536397" cy="3935281"/>
          </a:xfrm>
          <a:ln>
            <a:solidFill>
              <a:srgbClr val="00ADD0"/>
            </a:solidFill>
            <a:prstDash val="lgDashDotDot"/>
          </a:ln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es-MX" b="0" i="0" u="none" strike="noStrike" baseline="0" dirty="0">
                <a:latin typeface="+mj-lt"/>
              </a:rPr>
              <a:t>Para el NRC, la gestión de desempeño es un proceso para asegurar que los supervisores y empleados se comunican de manera estructurada, abierta y frecuente sobre el desempeño en sus cargos, </a:t>
            </a:r>
            <a:r>
              <a:rPr lang="es-CO" b="0" i="0" u="none" strike="noStrike" baseline="0" dirty="0">
                <a:latin typeface="+mj-lt"/>
              </a:rPr>
              <a:t>objetivos y cronogramas. </a:t>
            </a:r>
            <a:endParaRPr lang="es-CO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895554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17097" t="32055" r="45323" b="21015"/>
          <a:stretch/>
        </p:blipFill>
        <p:spPr>
          <a:xfrm>
            <a:off x="2099187" y="37214"/>
            <a:ext cx="7993626" cy="561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2165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17956" t="38803" r="48957" b="17918"/>
          <a:stretch/>
        </p:blipFill>
        <p:spPr>
          <a:xfrm>
            <a:off x="2399071" y="95693"/>
            <a:ext cx="7393857" cy="5440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552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  Modelo GROW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18474"/>
          </a:xfrm>
        </p:spPr>
        <p:txBody>
          <a:bodyPr/>
          <a:lstStyle/>
          <a:p>
            <a:pPr marL="0" indent="0" algn="ctr">
              <a:buNone/>
            </a:pPr>
            <a:r>
              <a:rPr lang="es-MX" sz="2400" dirty="0"/>
              <a:t>“La orientación consiste en ayudar a una persona para que libere su potencial para maximizar su propio desempeño. Es ayudarles a aprender en vez de enseñarles”. </a:t>
            </a:r>
          </a:p>
          <a:p>
            <a:pPr algn="ctr"/>
            <a:r>
              <a:rPr lang="en-US" sz="2400" dirty="0"/>
              <a:t>John </a:t>
            </a:r>
            <a:r>
              <a:rPr lang="en-US" sz="2400" dirty="0" err="1"/>
              <a:t>Whitemore</a:t>
            </a:r>
            <a:r>
              <a:rPr lang="en-US" sz="2400" dirty="0"/>
              <a:t> – </a:t>
            </a:r>
            <a:r>
              <a:rPr lang="en-US" sz="2400" i="1" dirty="0"/>
              <a:t>Coaching for Performance3 </a:t>
            </a:r>
            <a:endParaRPr lang="es-CO" sz="24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3408" y="4044099"/>
            <a:ext cx="2002348" cy="1755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1461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12116" t="39619" r="45256" b="17281"/>
          <a:stretch/>
        </p:blipFill>
        <p:spPr>
          <a:xfrm>
            <a:off x="1206628" y="961535"/>
            <a:ext cx="8619118" cy="490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6062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2000" dirty="0"/>
              <a:t>                                                                                                                              </a:t>
            </a:r>
            <a:br>
              <a:rPr lang="es-MX" sz="2000" dirty="0"/>
            </a:br>
            <a:r>
              <a:rPr lang="es-MX" sz="2000" dirty="0"/>
              <a:t>                                                                                                                                           A través del trabajo de estas cuatro etapas, el Modelo GROW: </a:t>
            </a:r>
            <a:endParaRPr lang="es-CO" sz="20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01597" y="943123"/>
            <a:ext cx="10515600" cy="2963191"/>
          </a:xfrm>
        </p:spPr>
        <p:txBody>
          <a:bodyPr/>
          <a:lstStyle/>
          <a:p>
            <a:r>
              <a:rPr lang="es-MX" sz="2000" dirty="0"/>
              <a:t>Aumenta la consciencia del empleado de sus propias aspiraciones (META) </a:t>
            </a:r>
          </a:p>
          <a:p>
            <a:r>
              <a:rPr lang="es-MX" sz="2000" dirty="0"/>
              <a:t>Permite un mayor entendimiento de su propia situación (REALIDAD) </a:t>
            </a:r>
          </a:p>
          <a:p>
            <a:r>
              <a:rPr lang="es-MX" sz="2000" dirty="0"/>
              <a:t>Indica las posibilidades que tienen (OPCIONES) </a:t>
            </a:r>
          </a:p>
          <a:p>
            <a:r>
              <a:rPr lang="es-MX" sz="2000" dirty="0"/>
              <a:t>Establece acciones que podrían implementar para lograr sus metas profesionales (MANERA DE PROCEDER/VOLUNTAD). </a:t>
            </a:r>
          </a:p>
          <a:p>
            <a:endParaRPr lang="es-CO" sz="20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251" y="3091814"/>
            <a:ext cx="5731497" cy="2597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6628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                                                                 Consejos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1" y="1344857"/>
            <a:ext cx="6175342" cy="5112503"/>
          </a:xfrm>
        </p:spPr>
        <p:txBody>
          <a:bodyPr>
            <a:normAutofit/>
          </a:bodyPr>
          <a:lstStyle/>
          <a:p>
            <a:r>
              <a:rPr lang="es-MX" sz="1800" dirty="0"/>
              <a:t>Reflexionar sobre las actividades en la preparación para las reuniones </a:t>
            </a:r>
          </a:p>
          <a:p>
            <a:r>
              <a:rPr lang="es-MX" sz="1800" dirty="0"/>
              <a:t>Proporcionar retroalimentación al empleado a través de enfocarse en tres cosas que él/ella ha hecho bien y tres cosas que él/ella podría haber hecho de forma distinta. </a:t>
            </a:r>
          </a:p>
          <a:p>
            <a:r>
              <a:rPr lang="es-MX" sz="1800" dirty="0"/>
              <a:t>Asegurar que la retroalimentación sea puntual, especifica, descriptiva, equilibrada y siempre enfocada en su desempeño </a:t>
            </a:r>
          </a:p>
          <a:p>
            <a:r>
              <a:rPr lang="es-MX" sz="1800" dirty="0"/>
              <a:t>Actuar sobre la retroalimentación para ahorrar tiempo y hacer que disfrute su trabajo más. </a:t>
            </a:r>
          </a:p>
          <a:p>
            <a:endParaRPr lang="es-CO" sz="18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0" y="1942450"/>
            <a:ext cx="4207860" cy="247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0865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2800" dirty="0"/>
              <a:t>                                                                                                                                      Pautas para implementar el modelo GROW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305063"/>
            <a:ext cx="5524893" cy="4351338"/>
          </a:xfrm>
        </p:spPr>
        <p:txBody>
          <a:bodyPr>
            <a:normAutofit fontScale="47500" lnSpcReduction="20000"/>
          </a:bodyPr>
          <a:lstStyle/>
          <a:p>
            <a:endParaRPr lang="es-CO" dirty="0"/>
          </a:p>
          <a:p>
            <a:pPr marL="0" indent="0">
              <a:buNone/>
            </a:pPr>
            <a:r>
              <a:rPr lang="es-MX" dirty="0"/>
              <a:t>1. </a:t>
            </a:r>
            <a:r>
              <a:rPr lang="es-MX" b="1" dirty="0"/>
              <a:t>Establece la meta ¿Qué quiere?</a:t>
            </a:r>
          </a:p>
          <a:p>
            <a:endParaRPr lang="es-CO" dirty="0"/>
          </a:p>
          <a:p>
            <a:r>
              <a:rPr lang="es-MX" dirty="0"/>
              <a:t>Describir una situación ideal en el futuro </a:t>
            </a:r>
          </a:p>
          <a:p>
            <a:r>
              <a:rPr lang="es-MX" dirty="0"/>
              <a:t>¿Cómo se puede formular esta situación en dos o tres metas (para el siguiente mes/año) </a:t>
            </a:r>
          </a:p>
          <a:p>
            <a:r>
              <a:rPr lang="es-MX" dirty="0"/>
              <a:t>¿Las metas son suficientemente desafiantes? Son alcanzables y medibles? </a:t>
            </a:r>
          </a:p>
          <a:p>
            <a:r>
              <a:rPr lang="es-MX" dirty="0"/>
              <a:t>¿Cómo sabrán que han logrado las metas? </a:t>
            </a:r>
          </a:p>
          <a:p>
            <a:r>
              <a:rPr lang="es-MX" dirty="0"/>
              <a:t>¿Cuál será la mejor señal/indicador de lograr la meta?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2178" y="1305063"/>
            <a:ext cx="4247873" cy="4247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9610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s-MX" dirty="0"/>
            </a:b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algn="ctr"/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0811" y="3009341"/>
            <a:ext cx="2263273" cy="2672499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7CE329E3-A0F5-3435-F765-54E03D299BAF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</p:spPr>
        <p:txBody>
          <a:bodyPr>
            <a:normAutofit fontScale="37500" lnSpcReduction="20000"/>
          </a:bodyPr>
          <a:lstStyle>
            <a:lvl1pPr algn="ctr" defTabSz="609585" rtl="0" eaLnBrk="1" latinLnBrk="0" hangingPunct="1"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es-CO"/>
            </a:br>
            <a:r>
              <a:rPr lang="es-MX"/>
              <a:t>2. </a:t>
            </a:r>
            <a:r>
              <a:rPr lang="es-MX" b="1"/>
              <a:t>Examinar la REALIDAD</a:t>
            </a:r>
            <a:r>
              <a:rPr lang="es-MX"/>
              <a:t>: Pregunta de manera franca: ¿</a:t>
            </a:r>
            <a:r>
              <a:rPr lang="es-MX" i="1"/>
              <a:t>Cuál es la situación actual? </a:t>
            </a:r>
            <a:br>
              <a:rPr lang="es-MX"/>
            </a:br>
            <a:endParaRPr lang="es-CO" dirty="0"/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352AEB3C-F7E1-6336-A913-1C6EFAD65A62}"/>
              </a:ext>
            </a:extLst>
          </p:cNvPr>
          <p:cNvSpPr txBox="1">
            <a:spLocks/>
          </p:cNvSpPr>
          <p:nvPr/>
        </p:nvSpPr>
        <p:spPr>
          <a:xfrm>
            <a:off x="838200" y="1517281"/>
            <a:ext cx="10515600" cy="4351338"/>
          </a:xfrm>
        </p:spPr>
        <p:txBody>
          <a:bodyPr>
            <a:normAutofit/>
          </a:bodyPr>
          <a:lstStyle>
            <a:lvl1pPr marL="457189" indent="-457189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1600"/>
              <a:t>Es importante que esta sesión se base en la realidad. El empleado debe evaluar su situación actual y dar ejemplos concretos de su desempeño hasta la fecha. Debe darse retroalimentación en este momento.</a:t>
            </a:r>
          </a:p>
          <a:p>
            <a:pPr marL="0" indent="0">
              <a:buFont typeface="Arial"/>
              <a:buNone/>
            </a:pPr>
            <a:r>
              <a:rPr lang="es-CO" sz="1600" b="1" i="1"/>
              <a:t>Preguntas: </a:t>
            </a:r>
            <a:endParaRPr lang="es-CO" sz="1600"/>
          </a:p>
          <a:p>
            <a:r>
              <a:rPr lang="es-MX" sz="1600"/>
              <a:t>¿Dónde se encuentra en relación a sus metas (de una escala 1 – 10)? </a:t>
            </a:r>
          </a:p>
          <a:p>
            <a:r>
              <a:rPr lang="es-MX" sz="1600"/>
              <a:t>¿Qué ha aportado a su éxito hasta la fecha? </a:t>
            </a:r>
          </a:p>
          <a:p>
            <a:r>
              <a:rPr lang="es-MX" sz="1600"/>
              <a:t>¿Cuáles avances ha logrado hasta la fecha? </a:t>
            </a:r>
          </a:p>
          <a:p>
            <a:r>
              <a:rPr lang="es-MX" sz="1600"/>
              <a:t>¿Qué está funcionando bien en este momento? </a:t>
            </a:r>
          </a:p>
          <a:p>
            <a:r>
              <a:rPr lang="es-MX" sz="1600"/>
              <a:t>¿Cuáles son los obstáculos que tiene en este momento? </a:t>
            </a:r>
          </a:p>
          <a:p>
            <a:r>
              <a:rPr lang="es-MX" sz="1600"/>
              <a:t>¿Qué se necesita de usted mismo? </a:t>
            </a:r>
          </a:p>
          <a:p>
            <a:pPr algn="ctr"/>
            <a:endParaRPr lang="es-CO" sz="1600" dirty="0"/>
          </a:p>
        </p:txBody>
      </p:sp>
    </p:spTree>
    <p:extLst>
      <p:ext uri="{BB962C8B-B14F-4D97-AF65-F5344CB8AC3E}">
        <p14:creationId xmlns:p14="http://schemas.microsoft.com/office/powerpoint/2010/main" val="40525688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s-CO" dirty="0"/>
            </a:br>
            <a:r>
              <a:rPr lang="es-CO" dirty="0"/>
              <a:t>                                                           </a:t>
            </a:r>
            <a:r>
              <a:rPr lang="es-CO" sz="3200" dirty="0"/>
              <a:t>3.</a:t>
            </a:r>
            <a:r>
              <a:rPr lang="es-MX" sz="3200" b="1" dirty="0"/>
              <a:t>Explorar las OPCIONES</a:t>
            </a:r>
            <a:r>
              <a:rPr lang="es-MX" sz="3200" dirty="0"/>
              <a:t>: </a:t>
            </a:r>
            <a:r>
              <a:rPr lang="es-MX" sz="3200" i="1" dirty="0"/>
              <a:t>¿Qué podría hacer? 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4393676" cy="4351338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s-MX" dirty="0"/>
              <a:t>Debe apoyar al empleado para identificar la mayor cantidad de buenas opciones que haya y discutirlas. Puede ofrecer sus sugerencias, pero primero debe dejar que el empleado plantee las suyas. Debe asegurar que el empleado hable más que usted en la reunión. </a:t>
            </a:r>
          </a:p>
          <a:p>
            <a:r>
              <a:rPr lang="es-CO" b="1" i="1" dirty="0"/>
              <a:t>Preguntas: </a:t>
            </a:r>
            <a:endParaRPr lang="es-CO" dirty="0"/>
          </a:p>
          <a:p>
            <a:r>
              <a:rPr lang="es-MX" dirty="0"/>
              <a:t>Cómo ha enfrentado esta situación o alguna parecida antes? </a:t>
            </a:r>
          </a:p>
          <a:p>
            <a:r>
              <a:rPr lang="es-MX" dirty="0"/>
              <a:t>¿Qué podría hacer de manera diferente? </a:t>
            </a:r>
          </a:p>
          <a:p>
            <a:r>
              <a:rPr lang="es-MX" dirty="0"/>
              <a:t>¿Quién conoce que ha enfrentado una situación parecida? </a:t>
            </a:r>
          </a:p>
          <a:p>
            <a:r>
              <a:rPr lang="es-CO" dirty="0"/>
              <a:t>¿Qué hubiera hecho? </a:t>
            </a:r>
          </a:p>
          <a:p>
            <a:r>
              <a:rPr lang="es-CO" dirty="0"/>
              <a:t>¿Cuáles son sus opciones? </a:t>
            </a:r>
          </a:p>
          <a:p>
            <a:r>
              <a:rPr lang="es-MX" dirty="0"/>
              <a:t>¿Cuáles son las razones en pro y en contra para estas opciones? 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4862" y="2287096"/>
            <a:ext cx="4882045" cy="33794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847F20-5178-EC83-DD34-7ACD7773BDAC}"/>
              </a:ext>
            </a:extLst>
          </p:cNvPr>
          <p:cNvSpPr txBox="1"/>
          <p:nvPr/>
        </p:nvSpPr>
        <p:spPr>
          <a:xfrm>
            <a:off x="2904564" y="722413"/>
            <a:ext cx="5365376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MX" sz="2000" b="1" dirty="0">
                <a:latin typeface="Roboto Medium"/>
                <a:ea typeface="+mn-lt"/>
                <a:cs typeface="+mn-lt"/>
              </a:rPr>
              <a:t>Indica las posibilidades que tienen</a:t>
            </a:r>
            <a:endParaRPr lang="en-US" b="1" dirty="0">
              <a:latin typeface="Roboto Medium"/>
              <a:ea typeface="Roboto Medium"/>
              <a:cs typeface="Robo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31563381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0866" y="2697647"/>
            <a:ext cx="3592032" cy="2010877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6ADEC2F1-C8A9-C22C-98D4-BB7C7C6A9F0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</p:spPr>
        <p:txBody>
          <a:bodyPr>
            <a:normAutofit fontScale="97500"/>
          </a:bodyPr>
          <a:lstStyle>
            <a:lvl1pPr algn="ctr" defTabSz="609585" rtl="0" eaLnBrk="1" latinLnBrk="0" hangingPunct="1"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es-CO" sz="2400"/>
            </a:br>
            <a:r>
              <a:rPr lang="es-MX" sz="2400"/>
              <a:t>4. </a:t>
            </a:r>
            <a:r>
              <a:rPr lang="es-MX" sz="2400" b="1"/>
              <a:t>Establecer la MANERA DE PROCEDER/VOLUNTAD: </a:t>
            </a:r>
            <a:r>
              <a:rPr lang="es-MX" sz="2400"/>
              <a:t>¿</a:t>
            </a:r>
            <a:r>
              <a:rPr lang="es-MX" sz="2400" i="1"/>
              <a:t>Qué va a hacer? </a:t>
            </a:r>
            <a:br>
              <a:rPr lang="es-MX" sz="2400"/>
            </a:br>
            <a:endParaRPr lang="es-CO" sz="2400" dirty="0"/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601F990A-68CF-36C0-8438-FA5D19FAC4EB}"/>
              </a:ext>
            </a:extLst>
          </p:cNvPr>
          <p:cNvSpPr txBox="1">
            <a:spLocks/>
          </p:cNvSpPr>
          <p:nvPr/>
        </p:nvSpPr>
        <p:spPr>
          <a:xfrm>
            <a:off x="710610" y="1644650"/>
            <a:ext cx="10515600" cy="4351338"/>
          </a:xfrm>
        </p:spPr>
        <p:txBody>
          <a:bodyPr>
            <a:normAutofit fontScale="40000" lnSpcReduction="20000"/>
          </a:bodyPr>
          <a:lstStyle>
            <a:lvl1pPr marL="457189" indent="-457189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s-MX" dirty="0"/>
              <a:t>La última parte del proceso involucra al empleado tomando decisiones y utilizando su voluntad para implementarlas. Debe confirmar los pasos que va a tomar y el supervisor debe acordar con el empleado cómo va a apoyarlo a lo largo del proceso de desarrollo continuo. </a:t>
            </a:r>
          </a:p>
          <a:p>
            <a:r>
              <a:rPr lang="es-CO" b="1" i="1" dirty="0"/>
              <a:t>Preguntas: </a:t>
            </a:r>
            <a:endParaRPr lang="es-CO" dirty="0"/>
          </a:p>
          <a:p>
            <a:r>
              <a:rPr lang="es-MX" dirty="0"/>
              <a:t>¿Cuáles opciones funcionan mejor para usted? </a:t>
            </a:r>
          </a:p>
          <a:p>
            <a:r>
              <a:rPr lang="es-MX" dirty="0"/>
              <a:t>¿Cuál paso pequeño va a tomar ahora? </a:t>
            </a:r>
          </a:p>
          <a:p>
            <a:r>
              <a:rPr lang="es-MX" dirty="0"/>
              <a:t>¿Cuáles acciones va a tomar? </a:t>
            </a:r>
          </a:p>
          <a:p>
            <a:r>
              <a:rPr lang="es-CO" dirty="0"/>
              <a:t>¿Cuándo va a empezar? </a:t>
            </a:r>
          </a:p>
          <a:p>
            <a:r>
              <a:rPr lang="es-MX" dirty="0"/>
              <a:t>¿Qué tipo de apoyo necesita? </a:t>
            </a:r>
          </a:p>
          <a:p>
            <a:r>
              <a:rPr lang="es-MX" dirty="0"/>
              <a:t>¿Quién le va a ayudar? </a:t>
            </a:r>
          </a:p>
          <a:p>
            <a:r>
              <a:rPr lang="es-MX" dirty="0"/>
              <a:t>¿Este paso va a ayudarlo alcanzar sus metas? </a:t>
            </a:r>
          </a:p>
          <a:p>
            <a:r>
              <a:rPr lang="es-MX" dirty="0"/>
              <a:t>¿Cuáles son las mejores señales de avance hacía sus metas? </a:t>
            </a:r>
          </a:p>
          <a:p>
            <a:r>
              <a:rPr lang="es-MX" dirty="0"/>
              <a:t>¿Cómo va a superar los obstáculos que van a aparecer? </a:t>
            </a:r>
          </a:p>
          <a:p>
            <a:r>
              <a:rPr lang="es-MX" dirty="0"/>
              <a:t>De una escala de 1 – 10, ¿qué tan comprometido/motivado está para hacerlo? </a:t>
            </a:r>
          </a:p>
          <a:p>
            <a:pPr marL="0" indent="0">
              <a:buFont typeface="Arial"/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21451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ube 3"/>
          <p:cNvSpPr/>
          <p:nvPr/>
        </p:nvSpPr>
        <p:spPr>
          <a:xfrm>
            <a:off x="259236" y="272155"/>
            <a:ext cx="4668364" cy="2857125"/>
          </a:xfrm>
          <a:prstGeom prst="cloud">
            <a:avLst/>
          </a:prstGeom>
          <a:solidFill>
            <a:srgbClr val="FF760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Se espera que los supervisores construyan relaciones de trabajo que logran el mejor desarrollo y utilización de las capacidades de los individuos y el equipo. </a:t>
            </a:r>
            <a:endParaRPr lang="es-CO" dirty="0"/>
          </a:p>
        </p:txBody>
      </p:sp>
      <p:sp>
        <p:nvSpPr>
          <p:cNvPr id="6" name="Nube 5"/>
          <p:cNvSpPr/>
          <p:nvPr/>
        </p:nvSpPr>
        <p:spPr>
          <a:xfrm>
            <a:off x="7619235" y="204548"/>
            <a:ext cx="4543720" cy="2639505"/>
          </a:xfrm>
          <a:prstGeom prst="cloud">
            <a:avLst/>
          </a:prstGeom>
          <a:solidFill>
            <a:srgbClr val="FDC82F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/>
              <a:t>Se espera la retroalimentación sincera entre los supervisores y los empleados. </a:t>
            </a:r>
            <a:endParaRPr lang="es-CO" sz="2000" dirty="0"/>
          </a:p>
        </p:txBody>
      </p:sp>
      <p:sp>
        <p:nvSpPr>
          <p:cNvPr id="7" name="Nube 6"/>
          <p:cNvSpPr/>
          <p:nvPr/>
        </p:nvSpPr>
        <p:spPr>
          <a:xfrm>
            <a:off x="383880" y="3429000"/>
            <a:ext cx="4543720" cy="2639505"/>
          </a:xfrm>
          <a:prstGeom prst="cloud">
            <a:avLst/>
          </a:prstGeom>
          <a:solidFill>
            <a:srgbClr val="00ADD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El comportamiento no profesional y las prácticas corruptas resultarán en acción disciplinaria. </a:t>
            </a:r>
            <a:endParaRPr lang="es-CO" dirty="0"/>
          </a:p>
        </p:txBody>
      </p:sp>
      <p:sp>
        <p:nvSpPr>
          <p:cNvPr id="10" name="Nube 9"/>
          <p:cNvSpPr/>
          <p:nvPr/>
        </p:nvSpPr>
        <p:spPr>
          <a:xfrm>
            <a:off x="7511633" y="3311431"/>
            <a:ext cx="4543720" cy="2639505"/>
          </a:xfrm>
          <a:prstGeom prst="cloud">
            <a:avLst/>
          </a:prstGeom>
          <a:solidFill>
            <a:srgbClr val="72C7E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Se manejará el desempeño insuficiente de manera sensible y en confianza. </a:t>
            </a:r>
            <a:endParaRPr lang="es-CO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5DFC1E6-2DC4-AE9C-216A-35F8B605FB15}"/>
              </a:ext>
            </a:extLst>
          </p:cNvPr>
          <p:cNvSpPr txBox="1"/>
          <p:nvPr/>
        </p:nvSpPr>
        <p:spPr>
          <a:xfrm rot="19017391">
            <a:off x="5518816" y="2590671"/>
            <a:ext cx="18779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dirty="0">
                <a:solidFill>
                  <a:srgbClr val="FDC82F"/>
                </a:solidFill>
                <a:latin typeface="+mj-lt"/>
              </a:rPr>
              <a:t>¿Qué se espera?</a:t>
            </a:r>
          </a:p>
        </p:txBody>
      </p:sp>
    </p:spTree>
    <p:extLst>
      <p:ext uri="{BB962C8B-B14F-4D97-AF65-F5344CB8AC3E}">
        <p14:creationId xmlns:p14="http://schemas.microsoft.com/office/powerpoint/2010/main" val="22925920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93587EB-7280-888A-015B-D34C24C545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7423" y="1472377"/>
            <a:ext cx="4646905" cy="361314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s-CO" sz="3200" dirty="0">
                <a:latin typeface="Amatic SC" panose="00000500000000000000" pitchFamily="2" charset="-79"/>
                <a:cs typeface="Amatic SC" panose="00000500000000000000" pitchFamily="2" charset="-79"/>
              </a:rPr>
              <a:t>Ya estás listo para iniciar tu camino…</a:t>
            </a:r>
          </a:p>
        </p:txBody>
      </p:sp>
      <p:pic>
        <p:nvPicPr>
          <p:cNvPr id="2050" name="Picture 2" descr="Check mark - Free icons">
            <a:extLst>
              <a:ext uri="{FF2B5EF4-FFF2-40B4-BE49-F238E27FC236}">
                <a16:creationId xmlns:a16="http://schemas.microsoft.com/office/drawing/2014/main" id="{149A3668-7464-C932-1E4D-D3FCE646AF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12"/>
          <a:stretch/>
        </p:blipFill>
        <p:spPr bwMode="auto">
          <a:xfrm>
            <a:off x="6096000" y="1"/>
            <a:ext cx="61028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7497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647511" y="1603705"/>
            <a:ext cx="5221185" cy="307201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kern="1200" dirty="0" err="1">
                <a:latin typeface="+mn-lt"/>
              </a:rPr>
              <a:t>Ciclo</a:t>
            </a:r>
            <a:r>
              <a:rPr lang="en-US" sz="6000" kern="1200" dirty="0">
                <a:latin typeface="+mn-lt"/>
              </a:rPr>
              <a:t> de </a:t>
            </a:r>
            <a:r>
              <a:rPr lang="en-US" sz="6000" kern="1200" dirty="0" err="1">
                <a:latin typeface="+mn-lt"/>
              </a:rPr>
              <a:t>Gestión</a:t>
            </a:r>
            <a:r>
              <a:rPr lang="en-US" sz="6000" kern="1200" dirty="0">
                <a:latin typeface="+mn-lt"/>
              </a:rPr>
              <a:t> del </a:t>
            </a:r>
            <a:r>
              <a:rPr lang="en-US" sz="6000" kern="1200" dirty="0" err="1">
                <a:latin typeface="+mn-lt"/>
              </a:rPr>
              <a:t>Desempeño</a:t>
            </a:r>
            <a:endParaRPr lang="en-US" sz="6000" kern="1200" dirty="0">
              <a:latin typeface="+mn-lt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C9D9599-A7FC-B73C-44F5-316DAE35CB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95" y="646134"/>
            <a:ext cx="7028853" cy="5025628"/>
          </a:xfrm>
          <a:custGeom>
            <a:avLst/>
            <a:gdLst/>
            <a:ahLst/>
            <a:cxnLst/>
            <a:rect l="l" t="t" r="r" b="b"/>
            <a:pathLst>
              <a:path w="4579832" h="5347063">
                <a:moveTo>
                  <a:pt x="106985" y="0"/>
                </a:moveTo>
                <a:lnTo>
                  <a:pt x="4472847" y="0"/>
                </a:lnTo>
                <a:cubicBezTo>
                  <a:pt x="4531933" y="0"/>
                  <a:pt x="4579832" y="47899"/>
                  <a:pt x="4579832" y="106985"/>
                </a:cubicBezTo>
                <a:lnTo>
                  <a:pt x="4579832" y="5240078"/>
                </a:lnTo>
                <a:cubicBezTo>
                  <a:pt x="4579832" y="5299164"/>
                  <a:pt x="4531933" y="5347063"/>
                  <a:pt x="4472847" y="5347063"/>
                </a:cubicBezTo>
                <a:lnTo>
                  <a:pt x="106985" y="5347063"/>
                </a:lnTo>
                <a:cubicBezTo>
                  <a:pt x="47899" y="5347063"/>
                  <a:pt x="0" y="5299164"/>
                  <a:pt x="0" y="5240078"/>
                </a:cubicBezTo>
                <a:lnTo>
                  <a:pt x="0" y="106985"/>
                </a:lnTo>
                <a:cubicBezTo>
                  <a:pt x="0" y="47899"/>
                  <a:pt x="47899" y="0"/>
                  <a:pt x="106985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4161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427512" y="1153572"/>
            <a:ext cx="3459722" cy="44611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 dirty="0"/>
              <a:t>Asuntos prácticos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E793462-79B7-28FF-7058-B010E883340A}"/>
              </a:ext>
            </a:extLst>
          </p:cNvPr>
          <p:cNvSpPr txBox="1"/>
          <p:nvPr/>
        </p:nvSpPr>
        <p:spPr>
          <a:xfrm>
            <a:off x="4304804" y="1410741"/>
            <a:ext cx="6906491" cy="5585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00050" indent="-285750" algn="just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s-CO" sz="2000" b="1" dirty="0">
                <a:solidFill>
                  <a:srgbClr val="00ADD0"/>
                </a:solidFill>
              </a:rPr>
              <a:t>Para alinear los objetivos de desempeño del empleado con los objetivos generales de la unidad/área, el ciclo de Gestión de desempeño es de 12 meses, preferiblemente enero-diciembre.</a:t>
            </a:r>
          </a:p>
          <a:p>
            <a:pPr marL="57150" indent="-285750" algn="just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s-CO" sz="2000" b="1" dirty="0"/>
          </a:p>
          <a:p>
            <a:pPr marL="400050" indent="-285750" algn="just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s-CO" sz="2000" b="1" i="0" u="none" strike="noStrike" baseline="0" dirty="0">
                <a:solidFill>
                  <a:srgbClr val="00ADD0"/>
                </a:solidFill>
              </a:rPr>
              <a:t>Para los empleados que tienen contratos de menos que 12 meses el ciclo de gestión de desempeño debe tener la misma duración del periodo de contrato. </a:t>
            </a:r>
          </a:p>
          <a:p>
            <a:pPr marL="57150" indent="-285750" algn="just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s-CO" sz="2000" dirty="0"/>
          </a:p>
          <a:p>
            <a:pPr marL="342900" indent="-285750" algn="just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s-CO" sz="2000" b="1" i="0" u="none" strike="noStrike" baseline="0" dirty="0">
                <a:solidFill>
                  <a:srgbClr val="00ADD0"/>
                </a:solidFill>
              </a:rPr>
              <a:t>Para los empleados que son de planta o tienen contratos de 12 meses se debe llevar a cabo la evaluación de fin del periodo y el proceso de planeación de manera simultánea</a:t>
            </a:r>
            <a:r>
              <a:rPr lang="es-CO" sz="2000" b="1" i="0" u="none" strike="noStrike" baseline="0" dirty="0">
                <a:solidFill>
                  <a:srgbClr val="00ADD0"/>
                </a:solidFill>
                <a:latin typeface="Franklin Gothic Book" panose="020B0503020102020204" pitchFamily="34" charset="0"/>
              </a:rPr>
              <a:t>. </a:t>
            </a:r>
            <a:r>
              <a:rPr lang="es-CO" sz="2000" b="1" i="0" u="none" strike="noStrike" baseline="0" dirty="0"/>
              <a:t>	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s-CO" sz="2000" b="0" i="0" u="none" strike="noStrike" baseline="0" dirty="0"/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s-CO" sz="2000" b="0" i="0" u="none" strike="noStrike" baseline="0" dirty="0"/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s-CO" sz="2000" dirty="0"/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s-CO" sz="2000" dirty="0"/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291473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94962" y="479493"/>
            <a:ext cx="5458838" cy="1325563"/>
          </a:xfrm>
        </p:spPr>
        <p:txBody>
          <a:bodyPr>
            <a:normAutofit fontScale="90000"/>
          </a:bodyPr>
          <a:lstStyle/>
          <a:p>
            <a:r>
              <a:rPr lang="es-CO" sz="4100" b="1" dirty="0">
                <a:solidFill>
                  <a:schemeClr val="accent2"/>
                </a:solidFill>
              </a:rPr>
              <a:t>¿Cuando NO se utiliza la Gestión del Desempeño?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693576" y="2020576"/>
            <a:ext cx="5861609" cy="41925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1800" b="1" dirty="0">
                <a:solidFill>
                  <a:srgbClr val="00ADD0"/>
                </a:solidFill>
              </a:rPr>
              <a:t>Para propósitos y decisiones administrativas tales como: </a:t>
            </a:r>
          </a:p>
          <a:p>
            <a:r>
              <a:rPr lang="es-MX" sz="1800" b="1" dirty="0"/>
              <a:t>Reclutamiento: </a:t>
            </a:r>
            <a:r>
              <a:rPr lang="es-MX" sz="1800" dirty="0"/>
              <a:t>Una entrevista con los supervisores actuales y / o previos es el método utilizado para conseguir información sobre el desempeño en el trabajo y nivel de competencia de un individuo. </a:t>
            </a:r>
          </a:p>
          <a:p>
            <a:r>
              <a:rPr lang="es-MX" sz="1800" b="1" dirty="0"/>
              <a:t>Despido inmediato: </a:t>
            </a:r>
            <a:r>
              <a:rPr lang="es-MX" sz="1800" dirty="0"/>
              <a:t>Los procedimientos para el despido inmediato de un empleado están detallados en: </a:t>
            </a:r>
          </a:p>
          <a:p>
            <a:r>
              <a:rPr lang="es-CO" sz="1800" dirty="0"/>
              <a:t>Notas explicativas al Código de Conducta de NRC. </a:t>
            </a:r>
          </a:p>
          <a:p>
            <a:r>
              <a:rPr lang="es-MX" sz="1800" dirty="0"/>
              <a:t>Lineamientos y manuales para empleados o Términos de Referencia del Contrato. </a:t>
            </a:r>
          </a:p>
          <a:p>
            <a:endParaRPr lang="es-CO" sz="1500" dirty="0"/>
          </a:p>
        </p:txBody>
      </p:sp>
      <p:pic>
        <p:nvPicPr>
          <p:cNvPr id="1026" name="Picture 2" descr="Resultado de imagen de n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3182" y="1743706"/>
            <a:ext cx="4777381" cy="3200844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0423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b="1" dirty="0">
                <a:solidFill>
                  <a:srgbClr val="00ADD0"/>
                </a:solidFill>
              </a:rPr>
              <a:t>                                                              Desempeño Deficiente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030000"/>
            <a:ext cx="10515600" cy="964709"/>
          </a:xfrm>
        </p:spPr>
        <p:txBody>
          <a:bodyPr/>
          <a:lstStyle/>
          <a:p>
            <a:pPr marL="0" indent="0" algn="ctr">
              <a:buNone/>
            </a:pPr>
            <a:r>
              <a:rPr lang="es-CO" dirty="0"/>
              <a:t>“Cuando el comportamiento o desempeño de un empleado está por debajo del estándar requerido”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653306" y="3775985"/>
            <a:ext cx="2806984" cy="1938992"/>
          </a:xfrm>
          <a:prstGeom prst="rect">
            <a:avLst/>
          </a:prstGeom>
          <a:noFill/>
          <a:ln w="28575">
            <a:solidFill>
              <a:schemeClr val="tx1"/>
            </a:solidFill>
            <a:prstDash val="lgDashDot"/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400" dirty="0"/>
              <a:t>El empleado necesita saber de manera clara lo que se espera de él/ella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7054" y="3200951"/>
            <a:ext cx="5244772" cy="28846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4275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 fontScale="90000"/>
          </a:bodyPr>
          <a:lstStyle/>
          <a:p>
            <a:r>
              <a:rPr lang="es-CO" sz="4600" dirty="0"/>
              <a:t>¿Cómo gestionar el desempeño deficiente?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81053" y="1911493"/>
            <a:ext cx="6713552" cy="4119172"/>
          </a:xfrm>
        </p:spPr>
        <p:txBody>
          <a:bodyPr anchor="t">
            <a:normAutofit/>
          </a:bodyPr>
          <a:lstStyle/>
          <a:p>
            <a:endParaRPr lang="es-CO" sz="1500" dirty="0">
              <a:latin typeface="Franklin Gothic Book" panose="020B0503020102020204" pitchFamily="34" charset="0"/>
            </a:endParaRPr>
          </a:p>
          <a:p>
            <a:pPr marL="0" indent="0">
              <a:buNone/>
            </a:pPr>
            <a:r>
              <a:rPr lang="es-CO" sz="1600" b="1" dirty="0">
                <a:solidFill>
                  <a:srgbClr val="00ADD0"/>
                </a:solidFill>
              </a:rPr>
              <a:t>PLAN DE MEJORAMIENTO</a:t>
            </a:r>
          </a:p>
          <a:p>
            <a:r>
              <a:rPr lang="es-CO" sz="1600" b="1" dirty="0"/>
              <a:t>1. Identificar el problema </a:t>
            </a:r>
          </a:p>
          <a:p>
            <a:r>
              <a:rPr lang="es-MX" sz="1600" b="1" dirty="0"/>
              <a:t>2. Evaluar y analizar el problema: </a:t>
            </a:r>
          </a:p>
          <a:p>
            <a:pPr marL="0" indent="0">
              <a:buNone/>
            </a:pPr>
            <a:r>
              <a:rPr lang="es-CO" sz="1600" dirty="0"/>
              <a:t> ¿Qué tan serio es? </a:t>
            </a:r>
          </a:p>
          <a:p>
            <a:pPr marL="0" indent="0">
              <a:buNone/>
            </a:pPr>
            <a:r>
              <a:rPr lang="es-MX" sz="1600" dirty="0"/>
              <a:t>¿por cuánto tiempo ha existido? </a:t>
            </a:r>
          </a:p>
          <a:p>
            <a:pPr marL="0" indent="0">
              <a:buNone/>
            </a:pPr>
            <a:r>
              <a:rPr lang="es-MX" sz="1600" dirty="0"/>
              <a:t>¿Qué tan grande es la brecha entre lo esperado y lo que está haciendo? </a:t>
            </a:r>
          </a:p>
          <a:p>
            <a:r>
              <a:rPr lang="es-MX" sz="1600" b="1" dirty="0"/>
              <a:t>3. Reunirse con el empleado para presentar su perspectiva de desempeño del empleado. Pregunte: </a:t>
            </a:r>
          </a:p>
          <a:p>
            <a:pPr marL="0" indent="0">
              <a:buNone/>
            </a:pPr>
            <a:r>
              <a:rPr lang="es-CO" sz="1600" dirty="0"/>
              <a:t>¿Cuál es el problema? </a:t>
            </a:r>
          </a:p>
          <a:p>
            <a:pPr marL="0" indent="0">
              <a:buNone/>
            </a:pPr>
            <a:r>
              <a:rPr lang="es-MX" sz="1600" dirty="0"/>
              <a:t>¿Por qué es un problema? </a:t>
            </a:r>
          </a:p>
          <a:p>
            <a:pPr marL="0" indent="0">
              <a:buNone/>
            </a:pPr>
            <a:r>
              <a:rPr lang="es-MX" sz="1600" dirty="0"/>
              <a:t>¿Cómo impacta a la organización? </a:t>
            </a:r>
          </a:p>
          <a:p>
            <a:pPr marL="0" indent="0">
              <a:buNone/>
            </a:pPr>
            <a:r>
              <a:rPr lang="es-MX" sz="1600" dirty="0"/>
              <a:t>¿Por qué hay una preocupación? </a:t>
            </a:r>
          </a:p>
          <a:p>
            <a:endParaRPr lang="es-CO" sz="15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33137" r="2" b="2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420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433634"/>
            <a:ext cx="10515600" cy="3610466"/>
          </a:xfrm>
        </p:spPr>
        <p:txBody>
          <a:bodyPr>
            <a:normAutofit fontScale="40000" lnSpcReduction="20000"/>
          </a:bodyPr>
          <a:lstStyle/>
          <a:p>
            <a:endParaRPr lang="es-CO" dirty="0">
              <a:latin typeface="Franklin Gothic Book" panose="020B0503020102020204" pitchFamily="34" charset="0"/>
            </a:endParaRPr>
          </a:p>
          <a:p>
            <a:r>
              <a:rPr lang="es-MX" b="1" dirty="0"/>
              <a:t>4. Conjuntamente idear una solución y ajustar el Plan de Trabajo y Desarrollo Profesional en consecuencia: Esto implica: </a:t>
            </a:r>
          </a:p>
          <a:p>
            <a:pPr marL="0" indent="0">
              <a:buNone/>
            </a:pPr>
            <a:r>
              <a:rPr lang="es-MX" dirty="0"/>
              <a:t>Identificar actividades y plazos concretos; </a:t>
            </a:r>
          </a:p>
          <a:p>
            <a:pPr marL="0" indent="0">
              <a:buNone/>
            </a:pPr>
            <a:r>
              <a:rPr lang="es-MX" dirty="0"/>
              <a:t>Explorar ideas a través de hacer preguntas abiertas; </a:t>
            </a:r>
          </a:p>
          <a:p>
            <a:pPr marL="0" indent="0">
              <a:buNone/>
            </a:pPr>
            <a:r>
              <a:rPr lang="es-MX" dirty="0"/>
              <a:t>Mantener la discusión sobre la solución; </a:t>
            </a:r>
          </a:p>
          <a:p>
            <a:pPr marL="0" indent="0">
              <a:buNone/>
            </a:pPr>
            <a:r>
              <a:rPr lang="es-MX" dirty="0"/>
              <a:t>Enfocar en las posibilidades positivas; </a:t>
            </a:r>
          </a:p>
          <a:p>
            <a:pPr marL="0" indent="0">
              <a:buNone/>
            </a:pPr>
            <a:r>
              <a:rPr lang="es-MX" dirty="0"/>
              <a:t>Ofrecer ayuda como ser mentor, orientación, capacitación y / o redefinir roles y expectativas. </a:t>
            </a:r>
          </a:p>
          <a:p>
            <a:r>
              <a:rPr lang="es-CO" b="1" dirty="0"/>
              <a:t>5. Monitorear desempeño </a:t>
            </a:r>
          </a:p>
          <a:p>
            <a:pPr marL="0" indent="0">
              <a:buNone/>
            </a:pPr>
            <a:r>
              <a:rPr lang="es-MX" dirty="0"/>
              <a:t>Proporcionar retroalimentación con más frecuencia por un periodo de tiempo. </a:t>
            </a:r>
          </a:p>
          <a:p>
            <a:pPr marL="0" indent="0">
              <a:buNone/>
            </a:pPr>
            <a:r>
              <a:rPr lang="es-MX" dirty="0"/>
              <a:t>Hacer una reunión para revisar y discutir el desempeño del empleado que permita que el empleado y el supervisor puedan reconocer que se ha solucionado el asunto. 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7666439" y="4038881"/>
            <a:ext cx="3864501" cy="203132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s-MX" dirty="0"/>
              <a:t>Si el desempeño del empleado no mejora, el supervisor debe buscar consejos de su gerente superior y / o Recursos Humanos. El proceso posterior se seguirá según los procedimientos de NRC y las normas locales. </a:t>
            </a:r>
            <a:endParaRPr lang="es-CO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052" y="3801210"/>
            <a:ext cx="2467252" cy="2055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210122"/>
      </p:ext>
    </p:extLst>
  </p:cSld>
  <p:clrMapOvr>
    <a:masterClrMapping/>
  </p:clrMapOvr>
</p:sld>
</file>

<file path=ppt/theme/theme1.xml><?xml version="1.0" encoding="utf-8"?>
<a:theme xmlns:a="http://schemas.openxmlformats.org/drawingml/2006/main" name="Tema1">
  <a:themeElements>
    <a:clrScheme name="Custom 1">
      <a:dk1>
        <a:srgbClr val="000000"/>
      </a:dk1>
      <a:lt1>
        <a:srgbClr val="FFFFFF"/>
      </a:lt1>
      <a:dk2>
        <a:srgbClr val="808080"/>
      </a:dk2>
      <a:lt2>
        <a:srgbClr val="EEECE1"/>
      </a:lt2>
      <a:accent1>
        <a:srgbClr val="FD5A00"/>
      </a:accent1>
      <a:accent2>
        <a:srgbClr val="72C7E7"/>
      </a:accent2>
      <a:accent3>
        <a:srgbClr val="00ADD0"/>
      </a:accent3>
      <a:accent4>
        <a:srgbClr val="CE5C43"/>
      </a:accent4>
      <a:accent5>
        <a:srgbClr val="FDC82F"/>
      </a:accent5>
      <a:accent6>
        <a:srgbClr val="FD5A00"/>
      </a:accent6>
      <a:hlink>
        <a:srgbClr val="00ADD0"/>
      </a:hlink>
      <a:folHlink>
        <a:srgbClr val="00ADD0"/>
      </a:folHlink>
    </a:clrScheme>
    <a:fontScheme name="Custom Roboto">
      <a:majorFont>
        <a:latin typeface="Roboto Medium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ctr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ema1" id="{ED0D34A6-974C-43FB-89DB-9BF62313AD73}" vid="{23788388-40A0-4D5C-8B55-9911C47125D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97eb05e62770f631d2f7eda88a9f891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45e9f6715ac59d5323e8ff36558aebbe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F6BFED8-2468-44FB-8748-787D42045A24}">
  <ds:schemaRefs>
    <ds:schemaRef ds:uri="http://schemas.microsoft.com/office/2006/metadata/properties"/>
    <ds:schemaRef ds:uri="http://schemas.microsoft.com/office/infopath/2007/PartnerControls"/>
    <ds:schemaRef ds:uri="9c0d4acf-2e2a-4c5c-a4b7-7a1db3f7a025"/>
    <ds:schemaRef ds:uri="da155d7a-1eff-4c95-8d35-0ed25a96ed09"/>
  </ds:schemaRefs>
</ds:datastoreItem>
</file>

<file path=customXml/itemProps2.xml><?xml version="1.0" encoding="utf-8"?>
<ds:datastoreItem xmlns:ds="http://schemas.openxmlformats.org/officeDocument/2006/customXml" ds:itemID="{26CF64EF-DB44-49AC-9957-5C71A6C53AC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DBF3D91-4F7E-4166-89AF-DAA7F17BD2E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551</TotalTime>
  <Words>2119</Words>
  <Application>Microsoft Office PowerPoint</Application>
  <PresentationFormat>Widescreen</PresentationFormat>
  <Paragraphs>177</Paragraphs>
  <Slides>30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Tema1</vt:lpstr>
      <vt:lpstr>PowerPoint Presentation</vt:lpstr>
      <vt:lpstr>¿Qué es?</vt:lpstr>
      <vt:lpstr>PowerPoint Presentation</vt:lpstr>
      <vt:lpstr>Ciclo de Gestión del Desempeño</vt:lpstr>
      <vt:lpstr>Asuntos prácticos</vt:lpstr>
      <vt:lpstr>¿Cuando NO se utiliza la Gestión del Desempeño?</vt:lpstr>
      <vt:lpstr>                                                              Desempeño Deficiente</vt:lpstr>
      <vt:lpstr>¿Cómo gestionar el desempeño deficiente?</vt:lpstr>
      <vt:lpstr>PowerPoint Presentation</vt:lpstr>
      <vt:lpstr>                                                                 Etapa de Planeación</vt:lpstr>
      <vt:lpstr>¿Qué necesitamos?</vt:lpstr>
      <vt:lpstr>                                                                  Reunión</vt:lpstr>
      <vt:lpstr>                                                               Objetivos</vt:lpstr>
      <vt:lpstr>                                                             Desarrollo del personal</vt:lpstr>
      <vt:lpstr>                                                                  ¿Cómo las identificamos?</vt:lpstr>
      <vt:lpstr>PowerPoint Presentation</vt:lpstr>
      <vt:lpstr>Evaluación de Periodo de prueba</vt:lpstr>
      <vt:lpstr>                                                                  Reunión</vt:lpstr>
      <vt:lpstr>PowerPoint Presentation</vt:lpstr>
      <vt:lpstr>PowerPoint Presentation</vt:lpstr>
      <vt:lpstr>PowerPoint Presentation</vt:lpstr>
      <vt:lpstr>                                                                 Modelo GROW</vt:lpstr>
      <vt:lpstr>PowerPoint Presentation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          A través del trabajo de estas cuatro etapas, el Modelo GROW: </vt:lpstr>
      <vt:lpstr>                                                                 Consejos</vt:lpstr>
      <vt:lpstr>                                                                                                                                      Pautas para implementar el modelo GROW</vt:lpstr>
      <vt:lpstr> </vt:lpstr>
      <vt:lpstr>                                                            3.Explorar las OPCIONES: ¿Qué podría hacer? </vt:lpstr>
      <vt:lpstr>PowerPoint Presentation</vt:lpstr>
      <vt:lpstr>PowerPoint Presentation</vt:lpstr>
    </vt:vector>
  </TitlesOfParts>
  <Company>CONSEJO NORUEGO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ASISTENTE RECURSOS HUMANOS</dc:creator>
  <cp:lastModifiedBy>Alexander Florez</cp:lastModifiedBy>
  <cp:revision>33</cp:revision>
  <dcterms:created xsi:type="dcterms:W3CDTF">2020-02-13T19:54:46Z</dcterms:created>
  <dcterms:modified xsi:type="dcterms:W3CDTF">2024-03-11T13:38:51Z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MediaServiceImageTags">
    <vt:lpwstr/>
  </property>
  <property fmtid="{D5CDD505-2E9C-101B-9397-08002B2CF9AE}" pid="4" name="Order">
    <vt:r8>89260400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